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0" r:id="rId3"/>
    <p:sldId id="296" r:id="rId4"/>
    <p:sldId id="297" r:id="rId5"/>
    <p:sldId id="281" r:id="rId6"/>
    <p:sldId id="299" r:id="rId7"/>
    <p:sldId id="298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76" autoAdjust="0"/>
  </p:normalViewPr>
  <p:slideViewPr>
    <p:cSldViewPr>
      <p:cViewPr varScale="1">
        <p:scale>
          <a:sx n="114" d="100"/>
          <a:sy n="114" d="100"/>
        </p:scale>
        <p:origin x="1786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8CAC57B0-72C3-598B-48E4-E32B71BE06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94A82324-D9FD-775F-0E08-2412BC1C85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id="{5286DCC4-A0C8-7F42-CF2F-19B14696617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C3971DC7-1E3C-398F-8F20-F48D29FE833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707060-BE98-4F54-AB3F-D1E0A7B3A3E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4021493-2554-896B-2F7F-C7A598F9E3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DC3EA60-1E5F-A1B7-5E0A-6DE96E9D0B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7AED1346-CCD7-9CBC-BA88-16B1862DDC6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06C6BE8C-172E-8EC8-BA75-14435F7EEC5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2640AFA2-92B5-0C0F-86F4-E055D922A3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12A5256D-9E97-C654-BC7C-8B6CB78F25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636193-905E-4440-A900-17E1730F87E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79EF59D-36F3-BA52-D13D-9EC1FDB613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55224-6769-43AB-BEAC-A823CC09BAD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C4B05EE5-A072-84CE-DA42-2293210A8B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DCF2C8E-7A37-F28D-2F44-4969EF5E2D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3910647-3DA1-AD34-0E88-9DE8832B66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A3E3E-5B35-4406-B16A-852B7B31545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F3C4424B-0AE2-5CF9-E01E-6FA4CF78358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EBF84EF5-7E4D-9E45-4020-EBD0383DB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359D65F-FC1D-A461-915F-9792A1DD09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F76FDB-728F-401E-8E97-1D141B4472B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D753897B-B4AE-44F9-DB6C-8E83B679750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0CD0E927-EBC6-B4F8-40C5-FB2D4328D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D3B2E4C-3157-6CAE-780E-5AC35679D2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E50062-A209-45AB-AA45-BA375D8FC4C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3A90D4D1-6145-3C42-2253-C47C086CBA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55168BDB-290E-94C9-91A8-E59C2FFD6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750F81B-7A3D-7BD1-88B0-439F733836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EBBD2-A6CB-4BD7-860E-9E5376BC13E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F87DF73B-C3B3-B6D3-A916-034F69C0BE7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96BB72A-34F7-AE3D-106A-1927C332B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802C9A8-15F8-A048-1504-7BA01778DC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925A71-C93F-4D43-8B79-0E70A74523B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D3EB920F-F295-C3E8-AEA7-5C1D9C6B8A1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4A954E21-4D77-3AF7-6DDE-0C3C0892AB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C2A14CD-6D61-51E4-40CB-DB885D51E1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D1870-D730-4654-BA10-D37B528D29C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573FB7E7-0AC1-34F1-DA4E-5022665AD5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C0DDE86A-33E8-E423-2890-44562BC7C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424CED1-32EB-5839-D757-E923F3ABB9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676AEC-F3AB-4349-A87C-50C9558675C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64CE4AF4-6EDF-3F24-7DD8-D7468045273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448CA89C-9007-A805-C9E7-4CD42854F1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C336D56-00EC-9C67-1E67-D1C949C223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46BB7D-166F-4FC0-B22E-E5D9512831D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9B85248B-6D2F-126D-91E4-02084BC8F4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99F984B0-621B-4385-84D7-DA48E0C4A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DD722C5-4F3F-5D8D-E02A-5E6D238A4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F17F1-3C64-4098-A7B5-5E422EA8E71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FD458C66-7473-2642-ED4F-F1A19EE16F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789285BB-3142-34EF-C38D-E84D7A5CF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B262EC5-6CE3-AC16-3C00-FA8ED0B7A8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7971C5-72BD-4DA1-BDC2-1680E764E66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3230B39C-9247-E9B5-325C-B95E8820273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A40E3A8C-260D-2C99-D9E0-52FA1B782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A9D375A-9676-5057-899D-DC3524E5E5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83E56-C998-41C6-B6C0-70025771A38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45EBDBAF-304B-11DA-E029-FFAA3982A79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E1B54E8B-472F-30D2-6DFF-9FA1D89673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1EDC2D3-B6FE-5751-F82A-0C5BC48511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2EE41A-6E49-432F-B537-28A52BFCD5B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EED16892-582C-CA75-D2F7-8A990CF11D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063D1F81-3ABF-8F11-B850-0E4D5B943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BA51D6A-37BB-318B-1DB6-B0CFE18667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1C30BE-D235-4E0D-AF70-12BB9EED55A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1B8B2F67-1063-8DC3-DB2F-AB7EA857AE8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6F7FC203-7F3E-2D1B-74B4-3CDEBD1E6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DA90236-7B5F-8E6C-C1B6-C2BE36B271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8BDFB3-3379-4D43-A117-90AD916EAA7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F845BD0D-0D53-7740-73B3-F60EEDDAD0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F5B3E20A-978E-66BF-6547-83F691F7F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E655B6B-ACC8-E69D-6303-CC2EAFA042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4C15E-3A64-4922-AD83-A7DB6BE0616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BCA82AEB-0EB3-3276-C6DF-A98CBEF7684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F04760C2-D6F0-AB3A-497F-C4567DE67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E0CEB46-46C9-1264-0C5F-5BA6C3489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C1393-3BBE-4C8B-A2B0-DA8C0056672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CBF281C5-B2A9-2F74-EE30-EB7CA56EB04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35F46BFB-423D-2A92-F91D-544FB2C79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3BF5C30-1FAA-8625-5340-C22F0E65B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6C20D6-77FF-416B-B8E6-55D44155826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4392EA5F-8EEE-95DD-25F9-6B38C21C1E4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9E82E4F2-1784-7641-2683-5A094DB40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D9C7B9C-5CC9-1355-CB26-59AD5A4E3F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1B763C-B07C-450A-A11A-7E1B1A92BF9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0D3E0106-5109-EC25-8F0D-03047402719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E0DDDA40-66E8-4727-3ED6-B5D3574EF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4" name="Group 2">
            <a:extLst>
              <a:ext uri="{FF2B5EF4-FFF2-40B4-BE49-F238E27FC236}">
                <a16:creationId xmlns:a16="http://schemas.microsoft.com/office/drawing/2014/main" id="{584CC675-588E-F0BA-2F39-569B715971F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9155" name="Group 3">
              <a:extLst>
                <a:ext uri="{FF2B5EF4-FFF2-40B4-BE49-F238E27FC236}">
                  <a16:creationId xmlns:a16="http://schemas.microsoft.com/office/drawing/2014/main" id="{B1AB3F4B-8466-8125-459E-6B0A42132B9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9156" name="Freeform 4">
                <a:extLst>
                  <a:ext uri="{FF2B5EF4-FFF2-40B4-BE49-F238E27FC236}">
                    <a16:creationId xmlns:a16="http://schemas.microsoft.com/office/drawing/2014/main" id="{419F9ABA-4E95-FE7D-9492-30000DA8BC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7" name="Freeform 5">
                <a:extLst>
                  <a:ext uri="{FF2B5EF4-FFF2-40B4-BE49-F238E27FC236}">
                    <a16:creationId xmlns:a16="http://schemas.microsoft.com/office/drawing/2014/main" id="{F8B40F89-D7F1-DAD0-8AD6-6D29A9D4D59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8" name="Freeform 6">
                <a:extLst>
                  <a:ext uri="{FF2B5EF4-FFF2-40B4-BE49-F238E27FC236}">
                    <a16:creationId xmlns:a16="http://schemas.microsoft.com/office/drawing/2014/main" id="{4554A9D3-9894-BD48-2279-2B7FCB04421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59" name="Freeform 7">
                <a:extLst>
                  <a:ext uri="{FF2B5EF4-FFF2-40B4-BE49-F238E27FC236}">
                    <a16:creationId xmlns:a16="http://schemas.microsoft.com/office/drawing/2014/main" id="{A626031B-8E23-2CEE-26FD-8EA7EE6ADF6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160" name="Freeform 8">
                <a:extLst>
                  <a:ext uri="{FF2B5EF4-FFF2-40B4-BE49-F238E27FC236}">
                    <a16:creationId xmlns:a16="http://schemas.microsoft.com/office/drawing/2014/main" id="{C202EA07-E50F-D6FC-B774-F1BE023E1FB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9161" name="Freeform 9">
              <a:extLst>
                <a:ext uri="{FF2B5EF4-FFF2-40B4-BE49-F238E27FC236}">
                  <a16:creationId xmlns:a16="http://schemas.microsoft.com/office/drawing/2014/main" id="{3D098C46-A925-E71B-7981-65630D8D9C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Freeform 10">
              <a:extLst>
                <a:ext uri="{FF2B5EF4-FFF2-40B4-BE49-F238E27FC236}">
                  <a16:creationId xmlns:a16="http://schemas.microsoft.com/office/drawing/2014/main" id="{45DAC861-618F-93C4-EBDD-20FF9AE0D0B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9163" name="Rectangle 11">
            <a:extLst>
              <a:ext uri="{FF2B5EF4-FFF2-40B4-BE49-F238E27FC236}">
                <a16:creationId xmlns:a16="http://schemas.microsoft.com/office/drawing/2014/main" id="{62FE4A73-034D-CA20-DEF9-F1688D92384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9164" name="Rectangle 12">
            <a:extLst>
              <a:ext uri="{FF2B5EF4-FFF2-40B4-BE49-F238E27FC236}">
                <a16:creationId xmlns:a16="http://schemas.microsoft.com/office/drawing/2014/main" id="{025E3DAF-12E6-4F56-0334-9A896CE5F0F1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9165" name="Rectangle 13">
            <a:extLst>
              <a:ext uri="{FF2B5EF4-FFF2-40B4-BE49-F238E27FC236}">
                <a16:creationId xmlns:a16="http://schemas.microsoft.com/office/drawing/2014/main" id="{B2A91596-A01F-D83A-2664-F6F69055540A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9166" name="Rectangle 14">
            <a:extLst>
              <a:ext uri="{FF2B5EF4-FFF2-40B4-BE49-F238E27FC236}">
                <a16:creationId xmlns:a16="http://schemas.microsoft.com/office/drawing/2014/main" id="{3B448794-89CF-0CF1-C049-CC35310B08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  <p:sp>
        <p:nvSpPr>
          <p:cNvPr id="49167" name="Rectangle 15">
            <a:extLst>
              <a:ext uri="{FF2B5EF4-FFF2-40B4-BE49-F238E27FC236}">
                <a16:creationId xmlns:a16="http://schemas.microsoft.com/office/drawing/2014/main" id="{BE4664FD-C303-E0F7-9B90-092533B68D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6D700-4342-4A27-8E99-24E27C39AB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669F5-129F-78A0-7B48-0BED781EA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094678-888F-1116-0213-89D14ECCA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90463-DAB2-7CE1-AA4D-E1334D060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850D2-C693-2DB0-B4A4-869438837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C58762-BEB3-4FF8-AE45-8875B56D56D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63000-9224-705E-E2A8-F5656989D62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426412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D1BFA7-AACC-CA06-6647-0A2048D9D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68B683-B2BD-9EA3-CCE4-188AB178C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E2251-2CDB-B1B3-8F50-D0E94A673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1090FF-974D-2329-2AE9-45A5292210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FDA57A-F2D0-4C29-804E-7C2FA5C87C2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21561-4F62-51E3-018D-73C5880BCED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81196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9B3E-CBD1-62BE-63E8-F44894F1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7E876-59B2-6014-2CB7-8724D044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C02D2-E9F6-9FCF-6FC4-4442C7C3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572D24-D991-EB68-E9D6-5DF8022CD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EAFC90-4AA8-499E-9F4A-BE3A685774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9518A-2A3F-467E-1B27-FEC97D481A1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60450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F2B7-FF1C-84B9-6079-7791D253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E363B-3441-2745-2DD6-25EB83C2B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552DB-6D9B-37EE-8783-0A3A3949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19328-73EE-5D63-8DE2-49313A06E9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48BDB7-05DE-49E3-8714-6DA7CF88978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27709-D943-9C74-7F1E-644FA9BF05C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406720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301BA-3367-7A9B-479A-A432E821D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A4C7-84CA-583E-8DA8-816607F49B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B2A67-8897-CC3D-10DD-1B4FE4BEF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CFD00-24DB-6A03-00E9-B78751687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32395-5017-7C2B-BC40-3D87091F20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DBBCD0-C1D8-4755-84FC-DFCBB38BD2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CA220EC-6B6F-1260-2939-546C0F1C81D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27461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12975-538D-B2D1-DEB2-345D2DF2F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1E506-7FAE-561B-3398-E66BF90A4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8F2E4-DEE8-F033-3B22-5FF7C98F0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42EDC-ED7A-7072-C823-3948E35F9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8A8C31-2A78-48F6-D279-C4E8AAE510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4EE199-178E-0044-CD48-C58534F5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824818B-4A0E-FDDF-7664-2598E01BFA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02731-1895-496F-8FA6-0BE533DB8BC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3A224F1-3BA1-E80C-7FFF-C965AA7BF19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161984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DB903-2507-F8CE-86C4-63D1184B2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37901E-7A66-F104-C4AB-E887148B6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B99C9-FB86-497E-C291-008B3E4DDF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8211AF-C85E-47A2-BE03-C466A119885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E380-85FD-548B-63AA-74895B5B90E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221168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0B42B6-FD84-0A1F-380C-94B808B99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B137F6-59BD-5289-F3C8-DAF8A4405A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1A275-F9B3-4E09-A744-2EF2162B31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82DC93-6F6C-E87F-AFE7-6E40DF434FF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424000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5DB49-6280-B258-A973-ABE6A7874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C6922-5BB2-744C-EBA3-F2027B54D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53BE14-194A-414F-A641-83B3F4652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1C89AB-1733-4D34-64D3-7C5D3D8B9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748F4-E4A6-759D-1B98-F2652A45F5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0C4167-D525-4F9D-8390-A2B25992034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7C81099-7B8A-BE6C-CC7D-DC0F3A03124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37403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F2224-46A4-AB83-3A69-4363AF5C0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C80D49-A302-D9D4-4DA5-F212AA0F8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B5F71-514C-5A30-82E9-4DB8EAC6E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CB97B8-5D62-4CF0-8E2A-0C93A23EB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EF5C9-6768-57C5-83DC-3D457501F6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D5198-4616-491E-85EB-B54F8AF7EE9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3A4C1F8-ACB6-D2FD-975A-1690E9EEB22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California 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395043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7A19E87-988E-95BD-FBFF-D30811B508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D008B84-6252-2E6E-305E-45C25BB8C9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C585B1A-815A-4458-B6F9-35AA46C10617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48132" name="Group 4">
            <a:extLst>
              <a:ext uri="{FF2B5EF4-FFF2-40B4-BE49-F238E27FC236}">
                <a16:creationId xmlns:a16="http://schemas.microsoft.com/office/drawing/2014/main" id="{F5CCB83F-7978-2CE5-D030-42F24D02A7B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8133" name="Group 5">
              <a:extLst>
                <a:ext uri="{FF2B5EF4-FFF2-40B4-BE49-F238E27FC236}">
                  <a16:creationId xmlns:a16="http://schemas.microsoft.com/office/drawing/2014/main" id="{9A047068-D1B2-A14D-F3C9-CC09746475E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8134" name="Freeform 6">
                <a:extLst>
                  <a:ext uri="{FF2B5EF4-FFF2-40B4-BE49-F238E27FC236}">
                    <a16:creationId xmlns:a16="http://schemas.microsoft.com/office/drawing/2014/main" id="{D4003053-6605-6A1B-B9C9-632B3D98AE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5" name="Freeform 7">
                <a:extLst>
                  <a:ext uri="{FF2B5EF4-FFF2-40B4-BE49-F238E27FC236}">
                    <a16:creationId xmlns:a16="http://schemas.microsoft.com/office/drawing/2014/main" id="{989EE6D6-EFF4-5C6E-31F1-EFCE9197DE3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6" name="Freeform 8">
                <a:extLst>
                  <a:ext uri="{FF2B5EF4-FFF2-40B4-BE49-F238E27FC236}">
                    <a16:creationId xmlns:a16="http://schemas.microsoft.com/office/drawing/2014/main" id="{FBCA29EA-DB58-EFDB-EAD7-E8C558F60AD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7" name="Freeform 9">
                <a:extLst>
                  <a:ext uri="{FF2B5EF4-FFF2-40B4-BE49-F238E27FC236}">
                    <a16:creationId xmlns:a16="http://schemas.microsoft.com/office/drawing/2014/main" id="{C66FE565-E8AF-31DB-0415-6029281FBCA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138" name="Freeform 10">
                <a:extLst>
                  <a:ext uri="{FF2B5EF4-FFF2-40B4-BE49-F238E27FC236}">
                    <a16:creationId xmlns:a16="http://schemas.microsoft.com/office/drawing/2014/main" id="{1D7BBF82-3B91-F5C7-6A3D-F51DB20144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8139" name="Freeform 11">
              <a:extLst>
                <a:ext uri="{FF2B5EF4-FFF2-40B4-BE49-F238E27FC236}">
                  <a16:creationId xmlns:a16="http://schemas.microsoft.com/office/drawing/2014/main" id="{38D9FB01-8ACF-349C-8C5E-8E79142D5B6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0" name="Freeform 12">
              <a:extLst>
                <a:ext uri="{FF2B5EF4-FFF2-40B4-BE49-F238E27FC236}">
                  <a16:creationId xmlns:a16="http://schemas.microsoft.com/office/drawing/2014/main" id="{71D59917-8142-E699-B642-0E8D9E2FFB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141" name="Rectangle 13">
            <a:extLst>
              <a:ext uri="{FF2B5EF4-FFF2-40B4-BE49-F238E27FC236}">
                <a16:creationId xmlns:a16="http://schemas.microsoft.com/office/drawing/2014/main" id="{CCF13D92-ECC0-EF85-7DD7-348090FD67B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8142" name="Rectangle 14">
            <a:extLst>
              <a:ext uri="{FF2B5EF4-FFF2-40B4-BE49-F238E27FC236}">
                <a16:creationId xmlns:a16="http://schemas.microsoft.com/office/drawing/2014/main" id="{F053FA72-0944-2FFE-CB4E-37156776824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r>
              <a:rPr lang="en-US" altLang="en-US"/>
              <a:t>California Department of Public Health</a:t>
            </a:r>
          </a:p>
        </p:txBody>
      </p:sp>
      <p:sp>
        <p:nvSpPr>
          <p:cNvPr id="48143" name="Rectangle 15">
            <a:extLst>
              <a:ext uri="{FF2B5EF4-FFF2-40B4-BE49-F238E27FC236}">
                <a16:creationId xmlns:a16="http://schemas.microsoft.com/office/drawing/2014/main" id="{E534FF90-37B4-8F52-CCCA-13FC70F23C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48144" name="Picture 16">
            <a:extLst>
              <a:ext uri="{FF2B5EF4-FFF2-40B4-BE49-F238E27FC236}">
                <a16:creationId xmlns:a16="http://schemas.microsoft.com/office/drawing/2014/main" id="{E664F659-F2EF-10F9-4988-8E8F391EDD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00750"/>
            <a:ext cx="1028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ahaninfo@cdph.ca.gov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">
            <a:extLst>
              <a:ext uri="{FF2B5EF4-FFF2-40B4-BE49-F238E27FC236}">
                <a16:creationId xmlns:a16="http://schemas.microsoft.com/office/drawing/2014/main" id="{A9F9E763-7489-9F24-CE37-B679719AF39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BA13B44B-B1B6-D451-1754-8D552EF565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6D980E9-F7C4-4B4C-B835-08D2E55FECA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B255B8E-CB08-A825-95AE-15D3AE008F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09600" y="1371600"/>
            <a:ext cx="7924800" cy="1447800"/>
          </a:xfrm>
        </p:spPr>
        <p:txBody>
          <a:bodyPr/>
          <a:lstStyle/>
          <a:p>
            <a:r>
              <a:rPr lang="en-US" altLang="en-US" sz="5400"/>
              <a:t>California Health Alert Network (CAHAN)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DF8EF19-2201-8BC8-AD63-A985978A54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MICHELE ELLIOTT</a:t>
            </a:r>
          </a:p>
          <a:p>
            <a:r>
              <a:rPr lang="en-US" altLang="en-US"/>
              <a:t>CALIFORNIA DEPARTMENT OF PUBLIC HEALTH</a:t>
            </a:r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831A7586-378F-B2AD-5C0C-E91BD1510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00750"/>
            <a:ext cx="10287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39FF374-4CB7-6684-5363-2182AC4FCD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7972BA-FEB6-482B-B2DA-BC264E3EBC3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CDFCDB6D-7711-ECD8-2B30-E44A939474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B6226AF9-A1DB-1F14-ADF9-D93E5559120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Document Library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7F7737D9-E644-2020-D2AC-E538EB726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Home Page Contents:</a:t>
            </a:r>
          </a:p>
          <a:p>
            <a:endParaRPr lang="en-US" altLang="en-US" sz="1500" b="1"/>
          </a:p>
          <a:p>
            <a:pPr lvl="1">
              <a:buClr>
                <a:schemeClr val="hlink"/>
              </a:buClr>
            </a:pPr>
            <a:r>
              <a:rPr lang="en-US" altLang="en-US"/>
              <a:t>Active Alerts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Categories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Quick Links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Announcements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News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Subscription Summary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5C4A3DE7-3434-CB8C-2E26-8EC1A64C9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B8CBA-6F3D-4C9B-8AAA-F8E47728B39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9290D3B5-D713-22E1-9312-E8F2917BFB8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EB8225A1-85CE-6ACD-BCC6-3F565F3A14B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Document Library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D9AEEEE9-FF4E-06B0-D11D-CF3993495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Document Library Structure:</a:t>
            </a:r>
          </a:p>
          <a:p>
            <a:endParaRPr lang="en-US" altLang="en-US" sz="1500" b="1"/>
          </a:p>
          <a:p>
            <a:pPr lvl="1">
              <a:buClr>
                <a:schemeClr val="hlink"/>
              </a:buClr>
            </a:pPr>
            <a:r>
              <a:rPr lang="en-US" altLang="en-US"/>
              <a:t>Emergency Response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Information and Resources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Multi-organizational Partnerships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CAHAN Support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77552E50-25BB-9B91-CC77-E7FBA79347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FDC957-3C91-4A21-9A6D-901A2CE8DFCE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D24A0C48-2BB7-52A1-2231-C49FF7BE2D0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1903B3BA-AEF3-B21F-C774-62DFEE506CC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Document Library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DD54B90A-CABD-185E-44E6-DB946E5A7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CAHAN in Emergency Response:</a:t>
            </a:r>
          </a:p>
          <a:p>
            <a:endParaRPr lang="en-US" altLang="en-US" sz="1500" b="1"/>
          </a:p>
          <a:p>
            <a:pPr lvl="1">
              <a:buClr>
                <a:schemeClr val="hlink"/>
              </a:buClr>
            </a:pPr>
            <a:r>
              <a:rPr lang="en-US" altLang="en-US"/>
              <a:t>Activation procedures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Risk Communications templates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Resource materials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Just-in-Time training materials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Fact Sheets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468EDD8C-1DE9-8C1D-2384-2DC8C710A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DB0287-0AD1-43D6-918D-67DACE2CCC8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A0E4A8C-212A-8A24-368A-B28DA913A47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A3FA243F-0540-0A62-8D63-9DDA5B7C37B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Document Library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799A36CD-55F3-F711-230F-EE80E5BB7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CAHAN in Emergency Planning:</a:t>
            </a:r>
          </a:p>
          <a:p>
            <a:endParaRPr lang="en-US" altLang="en-US" sz="1500" b="1"/>
          </a:p>
          <a:p>
            <a:pPr lvl="1">
              <a:buClr>
                <a:schemeClr val="hlink"/>
              </a:buClr>
            </a:pPr>
            <a:r>
              <a:rPr lang="en-US" altLang="en-US"/>
              <a:t>Complete plans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After Action Reports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Planning and guidance information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Collaborations between health care partners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3D599523-79EA-E43E-507A-8128E10DE8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86CD9E-4EDB-4719-A774-0ED333593FF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FB13EBFA-511C-ECA4-2889-F2277041DB3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6129A704-8F81-F9B7-8DAD-15B0B031FA9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algn="l"/>
            <a:r>
              <a:rPr lang="en-US" altLang="en-US" sz="4300"/>
              <a:t>CAHAN Use in the Community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9BA5B494-1542-258F-8D5B-0D8AC04E9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Pandemic Flu Planning Collaborative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000"/>
          </a:p>
          <a:p>
            <a:pPr lvl="1">
              <a:buClr>
                <a:schemeClr val="hlink"/>
              </a:buClr>
            </a:pPr>
            <a:r>
              <a:rPr lang="en-US" altLang="en-US"/>
              <a:t>Eight Local Health Jurisdictions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Pandemic Flu Plan document collaboration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Strategic National Stockpile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000"/>
          </a:p>
          <a:p>
            <a:pPr lvl="1">
              <a:buClr>
                <a:schemeClr val="hlink"/>
              </a:buClr>
            </a:pPr>
            <a:r>
              <a:rPr lang="en-US" altLang="en-US"/>
              <a:t>Guidance documents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Local plans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Assessment reports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4F8752DB-0618-B917-4810-7B99224E6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A3A7C4-038E-472A-80B3-7E05ADBAB16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BD18FB29-A0BE-AF03-C528-3D58AC5C953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326642CA-DA1E-B4B2-8432-2AC7A4D7C96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algn="l"/>
            <a:r>
              <a:rPr lang="en-US" altLang="en-US" sz="4300"/>
              <a:t>CAHAN Use in the Community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778D6C0A-55F7-47E0-AAA4-B264A0BAD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HICS Structure for Alerting and Notification</a:t>
            </a:r>
            <a:endParaRPr lang="en-US" altLang="en-US" sz="1000"/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Communications Unit Leader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Finance Chief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Incident Commander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Logistics Chief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Medical Director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Operations Chief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Planning Chief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/>
              <a:t>Public Information Officer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89093E7E-66EB-DFE2-FC2D-34B0B02CB8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DE863-C5D0-4D99-A432-387C433F24C3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65674BB-E0C4-B684-C7E0-6F5C5FE3416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CF47DB98-82FD-BE3B-91E8-534BECF5C2E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algn="l"/>
            <a:r>
              <a:rPr lang="en-US" altLang="en-US" sz="4300"/>
              <a:t>CAHAN Use in the Community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3C84F8F0-ABBD-E314-DFB3-16364EB50C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Alerting and Notification of Hospital Staff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Hospital Director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Chief Executive Officer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Chief Financial Officer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Chief Nursing Officer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Emergency Management Coordinator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Safety Officer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Nursing Supervisor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Emergency Room Staff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200"/>
              <a:t>Hospital Security Staff</a:t>
            </a: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69CB37A6-1B75-DFBD-EC22-BF6C2D05C6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2D09-3E42-426A-8716-DA73355C835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07168D27-B350-0C72-5E69-7E6313F2F8B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82E405D9-C167-999E-6EFF-9F6087CD6FC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algn="l"/>
            <a:r>
              <a:rPr lang="en-US" altLang="en-US" sz="4300"/>
              <a:t>CAHAN Use in the Community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87251DD0-E863-25DA-2FEA-2DEC7E2E59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Bed Count Polling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/>
              <a:t>Hospitals 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/>
              <a:t>Long Term Care Facilities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/>
              <a:t>Acute Care Facilities</a:t>
            </a:r>
          </a:p>
          <a:p>
            <a:pPr lvl="2">
              <a:buClr>
                <a:schemeClr val="hlink"/>
              </a:buClr>
              <a:buSzPct val="75000"/>
              <a:buFont typeface="Wingdings" panose="05000000000000000000" pitchFamily="2" charset="2"/>
              <a:buChar char="§"/>
            </a:pPr>
            <a:r>
              <a:rPr lang="en-US" altLang="en-US" sz="2800"/>
              <a:t>Skilled Nursing Facilities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CF6A6041-1014-45DF-44E7-660D7D44E3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4077F3-5B6D-4726-B724-9DC32F39169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2E6A1E08-214A-D04D-0C98-FB97B460CD8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9048ECB7-13A0-F618-F26B-A4C537F6BA9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algn="l"/>
            <a:r>
              <a:rPr lang="en-US" altLang="en-US" sz="4300"/>
              <a:t>CAHAN – The Next Year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2D0164FA-A0EA-830C-82FB-4111636A5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000"/>
          </a:p>
          <a:p>
            <a:r>
              <a:rPr lang="en-US" altLang="en-US"/>
              <a:t>Addition of hospitals, clinics, and long term care providers to CAHAN</a:t>
            </a:r>
          </a:p>
          <a:p>
            <a:endParaRPr lang="en-US" altLang="en-US"/>
          </a:p>
          <a:p>
            <a:r>
              <a:rPr lang="en-US" altLang="en-US"/>
              <a:t>Include hospitals, clinics, and long term care providers in our regional training and workshops being held throughout California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CC738F20-28DF-59D7-BC31-12BFA078F1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4FA72C-8752-47A0-9BBC-A9F28DA46EE8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48CB814-04CA-F9BF-A260-CDD3204C874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E7770299-E621-7384-B8C5-F3305626AA0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pPr algn="l"/>
            <a:r>
              <a:rPr lang="en-US" altLang="en-US" sz="4300"/>
              <a:t>CAHAN Contact Information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D5A262BF-810E-88E5-97A9-05E3AE9D1A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b="1"/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/>
              <a:t>Any questions related to CAHAN:</a:t>
            </a:r>
          </a:p>
          <a:p>
            <a:endParaRPr lang="en-US" altLang="en-US" b="1"/>
          </a:p>
          <a:p>
            <a:pPr lvl="1">
              <a:buClr>
                <a:schemeClr val="hlink"/>
              </a:buClr>
            </a:pPr>
            <a:r>
              <a:rPr lang="en-US" altLang="en-US" b="1"/>
              <a:t>E-mail:</a:t>
            </a:r>
            <a:r>
              <a:rPr lang="en-US" altLang="en-US" b="1">
                <a:solidFill>
                  <a:srgbClr val="5276DA"/>
                </a:solidFill>
              </a:rPr>
              <a:t> </a:t>
            </a:r>
            <a:r>
              <a:rPr lang="en-US" altLang="en-US" b="1">
                <a:solidFill>
                  <a:srgbClr val="5276DA"/>
                </a:solidFill>
                <a:hlinkClick r:id="rId3"/>
              </a:rPr>
              <a:t>cahaninfo@cdph.ca.gov</a:t>
            </a:r>
            <a:endParaRPr lang="en-US" altLang="en-US" b="1">
              <a:solidFill>
                <a:srgbClr val="5276DA"/>
              </a:solidFill>
            </a:endParaRP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en-US" sz="1600" b="1">
              <a:solidFill>
                <a:srgbClr val="5276DA"/>
              </a:solidFill>
            </a:endParaRPr>
          </a:p>
          <a:p>
            <a:pPr lvl="1">
              <a:buClr>
                <a:schemeClr val="hlink"/>
              </a:buClr>
            </a:pPr>
            <a:r>
              <a:rPr lang="en-US" altLang="en-US" b="1"/>
              <a:t>Phone:</a:t>
            </a:r>
            <a:r>
              <a:rPr lang="en-US" altLang="en-US" b="1">
                <a:solidFill>
                  <a:srgbClr val="5276DA"/>
                </a:solidFill>
              </a:rPr>
              <a:t> </a:t>
            </a:r>
            <a:r>
              <a:rPr lang="en-US" altLang="en-US" b="1"/>
              <a:t> (916) 650-6416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A7BC7C05-5D8D-B052-D83B-2969A7720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C3C244-FD3A-4FF0-9997-BE7574CC716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B6A42CE5-E2A6-BEE9-E34E-F90EF1AB970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711812DA-84BC-4687-934B-F35B139B5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Background</a:t>
            </a:r>
          </a:p>
          <a:p>
            <a:pPr eaLnBrk="1" hangingPunct="1"/>
            <a:r>
              <a:rPr lang="en-US" altLang="en-US" sz="2800"/>
              <a:t>Purpose</a:t>
            </a:r>
          </a:p>
          <a:p>
            <a:pPr eaLnBrk="1" hangingPunct="1"/>
            <a:r>
              <a:rPr lang="en-US" altLang="en-US" sz="2800"/>
              <a:t>Functionality</a:t>
            </a:r>
          </a:p>
          <a:p>
            <a:pPr eaLnBrk="1" hangingPunct="1"/>
            <a:r>
              <a:rPr lang="en-US" altLang="en-US" sz="2800"/>
              <a:t>Alerting</a:t>
            </a:r>
          </a:p>
          <a:p>
            <a:pPr eaLnBrk="1" hangingPunct="1"/>
            <a:r>
              <a:rPr lang="en-US" altLang="en-US" sz="2800"/>
              <a:t>Directory</a:t>
            </a:r>
          </a:p>
          <a:p>
            <a:pPr eaLnBrk="1" hangingPunct="1"/>
            <a:r>
              <a:rPr lang="en-US" altLang="en-US" sz="2800"/>
              <a:t>Document Library</a:t>
            </a:r>
          </a:p>
          <a:p>
            <a:pPr eaLnBrk="1" hangingPunct="1"/>
            <a:r>
              <a:rPr lang="en-US" altLang="en-US" sz="2800"/>
              <a:t>Use in the Community</a:t>
            </a:r>
          </a:p>
          <a:p>
            <a:pPr eaLnBrk="1" hangingPunct="1"/>
            <a:r>
              <a:rPr lang="en-US" altLang="en-US" sz="2800"/>
              <a:t>The Next Year</a:t>
            </a:r>
          </a:p>
          <a:p>
            <a:pPr eaLnBrk="1" hangingPunct="1"/>
            <a:r>
              <a:rPr lang="en-US" altLang="en-US" sz="2800"/>
              <a:t>Contact Information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79A9188-CBB6-C33C-4933-5B5CB79086B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altLang="en-US"/>
              <a:t>Agenda - CAHAN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3B49268-33FE-4065-170D-61BE4B4D37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BBF36A-8BB9-4ED0-B265-ED7D66EA79A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BF1B6219-28D9-8A6E-8AC1-1940CA37A79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8D59C124-2F85-BBE2-30E0-CA63ED950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0"/>
            <a:ext cx="7620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Web-based</a:t>
            </a:r>
          </a:p>
          <a:p>
            <a:pPr eaLnBrk="1" hangingPunct="1"/>
            <a:endParaRPr lang="en-US" altLang="en-US" sz="1200"/>
          </a:p>
          <a:p>
            <a:pPr eaLnBrk="1" hangingPunct="1"/>
            <a:r>
              <a:rPr lang="en-US" altLang="en-US"/>
              <a:t>Secure </a:t>
            </a:r>
          </a:p>
          <a:p>
            <a:pPr eaLnBrk="1" hangingPunct="1"/>
            <a:endParaRPr lang="en-US" altLang="en-US" sz="1200"/>
          </a:p>
          <a:p>
            <a:pPr eaLnBrk="1" hangingPunct="1"/>
            <a:r>
              <a:rPr lang="en-US" altLang="en-US"/>
              <a:t>COTS (vendor developed/supported)</a:t>
            </a:r>
          </a:p>
          <a:p>
            <a:pPr eaLnBrk="1" hangingPunct="1"/>
            <a:endParaRPr lang="en-US" altLang="en-US" sz="1200"/>
          </a:p>
          <a:p>
            <a:pPr eaLnBrk="1" hangingPunct="1"/>
            <a:r>
              <a:rPr lang="en-US" altLang="en-US"/>
              <a:t>Primary Site in California; Redundant Site in Arizona</a:t>
            </a:r>
          </a:p>
          <a:p>
            <a:pPr eaLnBrk="1" hangingPunct="1"/>
            <a:endParaRPr lang="en-US" altLang="en-US" sz="1200"/>
          </a:p>
          <a:p>
            <a:pPr eaLnBrk="1" hangingPunct="1"/>
            <a:r>
              <a:rPr lang="en-US" altLang="en-US"/>
              <a:t>In use in 21 other states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863ED6D8-6E96-59E9-5189-A2017490885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altLang="en-US"/>
              <a:t>CAHAN Background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AA4048F5-5BF6-C46B-CA19-101136033B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70B19B-3798-4F07-8AA2-C297A9EEFD9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DC1522B0-6C66-B0F2-691B-7CA4A6E9D7A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B1135503-4E0D-8466-CF1B-CD35902FD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676400"/>
            <a:ext cx="7772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Support of emergency preparedness planning</a:t>
            </a:r>
            <a:r>
              <a:rPr lang="en-US" altLang="en-US" sz="280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200"/>
          </a:p>
          <a:p>
            <a:pPr eaLnBrk="1" hangingPunct="1"/>
            <a:r>
              <a:rPr lang="en-US" altLang="en-US"/>
              <a:t>Communications during a public health/health care event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200"/>
          </a:p>
          <a:p>
            <a:pPr eaLnBrk="1" hangingPunct="1"/>
            <a:r>
              <a:rPr lang="en-US" altLang="en-US"/>
              <a:t>Alerting, notification and collaboration on a 24x7x365 basis</a:t>
            </a:r>
            <a:endParaRPr lang="en-US" altLang="en-US" sz="2800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B00C41C0-8B2A-41FD-E2F8-6C7ACDB7434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altLang="en-US"/>
              <a:t>CAHAN Purpose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73113A2A-146E-1C2E-45F8-267B6D420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7DCE35-6554-436E-A31A-C29C503A39B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3E40B533-7708-4926-A1A4-BF63ED233B6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C204960C-FA69-CC50-945C-BD5C0667943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Functionality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AD1CFE0-A37C-B334-9B8E-A1BF256831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CAHAN Access: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/>
              <a:t>Two permission levels determine what is viewable:</a:t>
            </a:r>
          </a:p>
          <a:p>
            <a:endParaRPr lang="en-US" altLang="en-US" sz="1400"/>
          </a:p>
          <a:p>
            <a:pPr lvl="2">
              <a:buClr>
                <a:schemeClr val="hlink"/>
              </a:buClr>
            </a:pPr>
            <a:r>
              <a:rPr lang="en-US" altLang="en-US"/>
              <a:t>License</a:t>
            </a:r>
          </a:p>
          <a:p>
            <a:pPr lvl="2">
              <a:buClr>
                <a:schemeClr val="hlink"/>
              </a:buClr>
            </a:pPr>
            <a:r>
              <a:rPr lang="en-US" altLang="en-US"/>
              <a:t>Role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F27EAA68-3F28-36E3-51D6-4986AEDF71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6A3F-BEAA-4FD9-B82B-49CFDD5A8F6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14F72233-6B4D-EE97-198A-D7BCF52446D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4BA3CF50-F5BB-35CC-2C85-4B51F8DC09A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Functionality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EAFBC019-D56B-ADE3-FD77-C19762EC0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Primary Functions: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 lvl="1">
              <a:buClr>
                <a:schemeClr val="hlink"/>
              </a:buClr>
            </a:pPr>
            <a:r>
              <a:rPr lang="en-US" altLang="en-US"/>
              <a:t>Alerting</a:t>
            </a:r>
          </a:p>
          <a:p>
            <a:pPr lvl="1">
              <a:buClr>
                <a:schemeClr val="hlink"/>
              </a:buClr>
            </a:pPr>
            <a:endParaRPr lang="en-US" altLang="en-US" sz="1600"/>
          </a:p>
          <a:p>
            <a:pPr lvl="1">
              <a:buClr>
                <a:schemeClr val="hlink"/>
              </a:buClr>
            </a:pPr>
            <a:r>
              <a:rPr lang="en-US" altLang="en-US"/>
              <a:t>Directory</a:t>
            </a:r>
          </a:p>
          <a:p>
            <a:pPr lvl="1">
              <a:buClr>
                <a:schemeClr val="hlink"/>
              </a:buClr>
            </a:pPr>
            <a:endParaRPr lang="en-US" altLang="en-US" sz="1600"/>
          </a:p>
          <a:p>
            <a:pPr lvl="1">
              <a:buClr>
                <a:schemeClr val="hlink"/>
              </a:buClr>
            </a:pPr>
            <a:r>
              <a:rPr lang="en-US" altLang="en-US"/>
              <a:t>Document Library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D25BC6D4-CD16-E704-0E94-21BD71463F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BAF495-8D44-4624-9C66-2F89496D743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DDC23051-2DC7-2ED5-420D-FD4E0F516BF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DD477372-A6A7-9991-8572-B3862169DF0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Alerting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F25E042-A249-E591-D707-B02EB5712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Alerting Capabilities</a:t>
            </a:r>
            <a:r>
              <a:rPr lang="en-US" altLang="en-US" b="1"/>
              <a:t>:</a:t>
            </a: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 sz="1400"/>
          </a:p>
          <a:p>
            <a:pPr lvl="1">
              <a:buClr>
                <a:schemeClr val="hlink"/>
              </a:buClr>
            </a:pPr>
            <a:r>
              <a:rPr lang="en-US" altLang="en-US"/>
              <a:t>Alerting: based on roles or participants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Alerts are sent out three ways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Alerts can be received via e-mail, phone, pager, and fax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Participants determine how they want to receive high, medium, and low level alerts based upon their alerting profile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F5FC7BB0-6168-BD1B-00AB-67E603CB58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8D2D87-B0C6-40F1-BA62-D1E062D6D09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55791197-8D6B-665C-E985-B3B0E38BE05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342CDC3A-1FB0-01B9-3801-7628705B0EC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Directory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963FD59C-0F8B-328A-B59E-51A4706C0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Directory Contents/Usage: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1400"/>
          </a:p>
          <a:p>
            <a:pPr lvl="1">
              <a:buClr>
                <a:schemeClr val="hlink"/>
              </a:buClr>
            </a:pPr>
            <a:r>
              <a:rPr lang="en-US" altLang="en-US"/>
              <a:t>Contains participant information 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Find a participant by role or organization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Search for participants: nine types of criteria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View work e-mail, work phone, and work fax for all participants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8C9F3E8E-9F78-ACE1-EBA4-926C94255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37C681-A4EA-4AB8-AB98-BFB6A21339B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5904E4D2-70CF-9DB7-090D-41113D01450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en-US"/>
              <a:t>California Department of Public Health</a:t>
            </a:r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4E3FB23C-1A89-5D61-CB3A-391E92A9D5A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altLang="en-US"/>
              <a:t>CAHAN Document Library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71951111-629F-3116-7372-C88460A67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Document Library Features</a:t>
            </a:r>
            <a:r>
              <a:rPr lang="en-US" altLang="en-US" b="1"/>
              <a:t>:</a:t>
            </a: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endParaRPr lang="en-US" altLang="en-US" sz="1400"/>
          </a:p>
          <a:p>
            <a:pPr lvl="1">
              <a:buClr>
                <a:schemeClr val="hlink"/>
              </a:buClr>
            </a:pPr>
            <a:r>
              <a:rPr lang="en-US" altLang="en-US"/>
              <a:t>Documents are viewable by permissions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Discussion Feature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Version Control</a:t>
            </a:r>
          </a:p>
          <a:p>
            <a:pPr lvl="1">
              <a:buClr>
                <a:schemeClr val="hlink"/>
              </a:buClr>
            </a:pPr>
            <a:r>
              <a:rPr lang="en-US" altLang="en-US"/>
              <a:t>Subscription Feature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2800"/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594</Words>
  <Application>Microsoft Office PowerPoint</Application>
  <PresentationFormat>On-screen Show (4:3)</PresentationFormat>
  <Paragraphs>204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Stream</vt:lpstr>
      <vt:lpstr>California Health Alert Network (CAHAN)</vt:lpstr>
      <vt:lpstr>Agenda - CAHAN</vt:lpstr>
      <vt:lpstr>CAHAN Background</vt:lpstr>
      <vt:lpstr>CAHAN Purpose</vt:lpstr>
      <vt:lpstr>CAHAN Functionality</vt:lpstr>
      <vt:lpstr>CAHAN Functionality</vt:lpstr>
      <vt:lpstr>CAHAN Alerting</vt:lpstr>
      <vt:lpstr>CAHAN Directory</vt:lpstr>
      <vt:lpstr>CAHAN Document Library</vt:lpstr>
      <vt:lpstr>CAHAN Document Library</vt:lpstr>
      <vt:lpstr>CAHAN Document Library</vt:lpstr>
      <vt:lpstr>CAHAN Document Library</vt:lpstr>
      <vt:lpstr>CAHAN Document Library</vt:lpstr>
      <vt:lpstr>CAHAN Use in the Community</vt:lpstr>
      <vt:lpstr>CAHAN Use in the Community</vt:lpstr>
      <vt:lpstr>CAHAN Use in the Community</vt:lpstr>
      <vt:lpstr>CAHAN Use in the Community</vt:lpstr>
      <vt:lpstr>CAHAN – The Next Year</vt:lpstr>
      <vt:lpstr>CAHAN Contact Information</vt:lpstr>
    </vt:vector>
  </TitlesOfParts>
  <Company>DHS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FORWARD ON HOSPITAL EMERGENCY PREPAREDNESS</dc:title>
  <dc:creator>State of California</dc:creator>
  <cp:lastModifiedBy>Michele Coughlin</cp:lastModifiedBy>
  <cp:revision>12</cp:revision>
  <dcterms:created xsi:type="dcterms:W3CDTF">2007-09-16T21:17:32Z</dcterms:created>
  <dcterms:modified xsi:type="dcterms:W3CDTF">2024-03-20T21:39:44Z</dcterms:modified>
</cp:coreProperties>
</file>