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tmp" ContentType="image/png"/>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3.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2.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7.xml" ContentType="application/vnd.openxmlformats-officedocument.presentationml.tags+xml"/>
  <Override PartName="/ppt/notesSlides/notesSlide14.xml" ContentType="application/vnd.openxmlformats-officedocument.presentationml.notesSlide+xml"/>
  <Override PartName="/ppt/tags/tag8.xml" ContentType="application/vnd.openxmlformats-officedocument.presentationml.tags+xml"/>
  <Override PartName="/ppt/notesSlides/notesSlide15.xml" ContentType="application/vnd.openxmlformats-officedocument.presentationml.notesSlide+xml"/>
  <Override PartName="/ppt/tags/tag9.xml" ContentType="application/vnd.openxmlformats-officedocument.presentationml.tags+xml"/>
  <Override PartName="/ppt/notesSlides/notesSlide16.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3.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4.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8"/>
  </p:notesMasterIdLst>
  <p:sldIdLst>
    <p:sldId id="2147374520" r:id="rId5"/>
    <p:sldId id="292" r:id="rId6"/>
    <p:sldId id="296" r:id="rId7"/>
    <p:sldId id="854" r:id="rId8"/>
    <p:sldId id="906" r:id="rId9"/>
    <p:sldId id="310" r:id="rId10"/>
    <p:sldId id="913" r:id="rId11"/>
    <p:sldId id="914" r:id="rId12"/>
    <p:sldId id="2147374468" r:id="rId13"/>
    <p:sldId id="2147374419" r:id="rId14"/>
    <p:sldId id="2147374399" r:id="rId15"/>
    <p:sldId id="2147374420" r:id="rId16"/>
    <p:sldId id="306" r:id="rId17"/>
    <p:sldId id="2147374425" r:id="rId18"/>
    <p:sldId id="2147374430" r:id="rId19"/>
    <p:sldId id="2147374424" r:id="rId20"/>
    <p:sldId id="2147374427" r:id="rId21"/>
    <p:sldId id="2147374429" r:id="rId22"/>
    <p:sldId id="2147374432" r:id="rId23"/>
    <p:sldId id="2147374431" r:id="rId24"/>
    <p:sldId id="285" r:id="rId25"/>
    <p:sldId id="2147374512" r:id="rId26"/>
    <p:sldId id="2147374418" r:id="rId27"/>
    <p:sldId id="2147374489" r:id="rId28"/>
    <p:sldId id="2147374513" r:id="rId29"/>
    <p:sldId id="2147374515" r:id="rId30"/>
    <p:sldId id="2147374516" r:id="rId31"/>
    <p:sldId id="2147374517" r:id="rId32"/>
    <p:sldId id="2147374518" r:id="rId33"/>
    <p:sldId id="2147374472" r:id="rId34"/>
    <p:sldId id="2147374521" r:id="rId35"/>
    <p:sldId id="2147374476" r:id="rId36"/>
    <p:sldId id="891" r:id="rId37"/>
    <p:sldId id="892" r:id="rId38"/>
    <p:sldId id="2147374470" r:id="rId39"/>
    <p:sldId id="923" r:id="rId40"/>
    <p:sldId id="912" r:id="rId41"/>
    <p:sldId id="926" r:id="rId42"/>
    <p:sldId id="2147374484" r:id="rId43"/>
    <p:sldId id="2147374514" r:id="rId44"/>
    <p:sldId id="2147374519" r:id="rId45"/>
    <p:sldId id="919" r:id="rId46"/>
    <p:sldId id="920" r:id="rId47"/>
  </p:sldIdLst>
  <p:sldSz cx="12192000" cy="6858000"/>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933B0F-CA25-3BE5-1F83-4E19BE459848}" name="Riegel, Konul A" initials="RKA" userId="S::kriegel@kpmg.com::7437ce35-293a-4e67-baf9-4a5cb9f93e4e" providerId="AD"/>
  <p188:author id="{D35BEC0F-3745-DCA9-443D-9E9CBBB0D985}" name="Justin Ziombra" initials="JZ" userId="S::jziombra@calhospital.org::21b57c35-cc6f-4910-bd1c-865261c0184f" providerId="AD"/>
  <p188:author id="{EB3DC031-055C-ACFF-94E6-C0360B4E9AD3}" name="MacMillan, Kaitlyn" initials="MK" userId="S::kmacmillan@kpmg.com::44c8c711-3d16-4899-8a8c-b7af5677b7fd" providerId="AD"/>
  <p188:author id="{828D2951-277E-1CEE-15E5-661A31EB4BB7}" name="Pazuniak, Orest" initials="PO" userId="S::opazuniak@kpmg.com::dddad58d-9b70-442c-9e07-4db800d612d2" providerId="AD"/>
  <p188:author id="{4060D152-2ACE-F414-F084-97E216C0526A}" name="Banerjee,  Romani" initials="BR" userId="S::romanibanerjee@kpmg.com::5fb186b6-225a-4430-a225-e16462f05afd" providerId="AD"/>
  <p188:author id="{58937C77-F0B0-3966-5210-EE15A94EC9A6}" name="Akbulut, Suat" initials="AS" userId="S::suatakbulut@kpmg.com::4f666660-f5cc-4baf-a57b-31470e6aa628" providerId="AD"/>
  <p188:author id="{728AF5A3-08D3-5D10-A2A7-21EDD8A36B48}" name="Lane, Drew" initials="LD" userId="S::andrewlane@kpmg.com::3c98addd-b647-4c6f-93b5-a2d2fa6aa5fa" providerId="AD"/>
  <p188:author id="{EFBA33B4-63BF-DA00-807C-E7386B3D65EA}" name="Ghazarian, Garo P" initials="GGP" userId="S::gghazarian@kpmg.com::8e2ba96a-b5f5-44af-86db-5d63840f0b72" providerId="AD"/>
  <p188:author id="{581867C0-B616-62AF-8994-EA0B0DC99BDB}" name="Brianna Parker" initials="BP" userId="S::bparker@calhospital.org::0a845b44-569f-4a3d-9206-bf906f095d2f" providerId="AD"/>
  <p188:author id="{1BD67CDB-9A2E-DEC4-6BDD-B76B15BC9B04}" name="Erdem, Erkan" initials="EE" userId="S::erkanerdem@kpmg.com::9e458dc8-06d1-4e41-bb53-1044e996416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4472C4"/>
    <a:srgbClr val="E7E6E6"/>
    <a:srgbClr val="BDD7EE"/>
    <a:srgbClr val="767171"/>
    <a:srgbClr val="7F7F7F"/>
    <a:srgbClr val="70AD47"/>
    <a:srgbClr val="56B4E9"/>
    <a:srgbClr val="CC79A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557" autoAdjust="0"/>
  </p:normalViewPr>
  <p:slideViewPr>
    <p:cSldViewPr snapToGrid="0">
      <p:cViewPr varScale="1">
        <p:scale>
          <a:sx n="111" d="100"/>
          <a:sy n="111" d="100"/>
        </p:scale>
        <p:origin x="72" y="25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8.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embeddings/oleObject2.bin"/></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package" Target="../embeddings/Microsoft_Excel_Worksheet10.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0"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uatakbulut\Desktop\CHA\CHA%20Cost%20Target%20Adjustment_January2024%20-%20Copy.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uatakbulut\Desktop\CHA\New%20Microsoft%20Excel%20Workshee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latin typeface="Seaford" panose="00000500000000000000" pitchFamily="2" charset="0"/>
              </a:rPr>
              <a:t>Growth Rate of </a:t>
            </a:r>
            <a:r>
              <a:rPr lang="en-US" sz="1600" b="1" dirty="0">
                <a:latin typeface="Seaford" panose="00000500000000000000" pitchFamily="2" charset="0"/>
              </a:rPr>
              <a:t>65</a:t>
            </a:r>
            <a:r>
              <a:rPr lang="en-US" sz="1600" b="1" baseline="0" dirty="0">
                <a:latin typeface="Seaford" panose="00000500000000000000" pitchFamily="2" charset="0"/>
              </a:rPr>
              <a:t> and Older Population  (2013 – 2021)</a:t>
            </a:r>
            <a:endParaRPr lang="en-US" sz="1600" b="1" dirty="0">
              <a:latin typeface="Seaford" panose="00000500000000000000" pitchFamily="2"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8299306847128491E-2"/>
          <c:y val="0.10140984351856634"/>
          <c:w val="0.90782069556820966"/>
          <c:h val="0.78251551759336258"/>
        </c:manualLayout>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Sheet1!$A$2:$A$10</c:f>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f>Sheet1!$B$2:$B$10</c:f>
              <c:numCache>
                <c:formatCode>General</c:formatCode>
                <c:ptCount val="9"/>
                <c:pt idx="0">
                  <c:v>3.3751200000000002E-2</c:v>
                </c:pt>
                <c:pt idx="1">
                  <c:v>2.939226E-2</c:v>
                </c:pt>
                <c:pt idx="2">
                  <c:v>3.010823E-2</c:v>
                </c:pt>
                <c:pt idx="3">
                  <c:v>2.7665760000000001E-2</c:v>
                </c:pt>
                <c:pt idx="4">
                  <c:v>2.2221419999999999E-2</c:v>
                </c:pt>
                <c:pt idx="5">
                  <c:v>2.9197839999999999E-2</c:v>
                </c:pt>
                <c:pt idx="6">
                  <c:v>3.099522E-2</c:v>
                </c:pt>
                <c:pt idx="7">
                  <c:v>2.739455E-2</c:v>
                </c:pt>
                <c:pt idx="8">
                  <c:v>1.1702E-4</c:v>
                </c:pt>
              </c:numCache>
            </c:numRef>
          </c:val>
          <c:smooth val="0"/>
          <c:extLst>
            <c:ext xmlns:c16="http://schemas.microsoft.com/office/drawing/2014/chart" uri="{C3380CC4-5D6E-409C-BE32-E72D297353CC}">
              <c16:uniqueId val="{00000000-FF40-4AE1-9E67-520930D78D39}"/>
            </c:ext>
          </c:extLst>
        </c:ser>
        <c:ser>
          <c:idx val="3"/>
          <c:order val="3"/>
          <c:tx>
            <c:strRef>
              <c:f>Sheet1!$E$1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Sheet1!$A$2:$A$10</c:f>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f>Sheet1!$E$2:$E$10</c:f>
              <c:numCache>
                <c:formatCode>General</c:formatCode>
                <c:ptCount val="9"/>
                <c:pt idx="0">
                  <c:v>2.4953639999999999E-2</c:v>
                </c:pt>
                <c:pt idx="1">
                  <c:v>1.9208200000000002E-2</c:v>
                </c:pt>
                <c:pt idx="2">
                  <c:v>2.1102280000000001E-2</c:v>
                </c:pt>
                <c:pt idx="3">
                  <c:v>2.4880309999999999E-2</c:v>
                </c:pt>
                <c:pt idx="4">
                  <c:v>2.502998E-2</c:v>
                </c:pt>
                <c:pt idx="5">
                  <c:v>2.1202289999999999E-2</c:v>
                </c:pt>
                <c:pt idx="6">
                  <c:v>2.7976890000000001E-2</c:v>
                </c:pt>
                <c:pt idx="7">
                  <c:v>2.470112E-2</c:v>
                </c:pt>
                <c:pt idx="8">
                  <c:v>3.6676999999999999E-4</c:v>
                </c:pt>
              </c:numCache>
            </c:numRef>
          </c:val>
          <c:smooth val="0"/>
          <c:extLst>
            <c:ext xmlns:c16="http://schemas.microsoft.com/office/drawing/2014/chart" uri="{C3380CC4-5D6E-409C-BE32-E72D297353CC}">
              <c16:uniqueId val="{00000001-FF40-4AE1-9E67-520930D78D39}"/>
            </c:ext>
          </c:extLst>
        </c:ser>
        <c:ser>
          <c:idx val="7"/>
          <c:order val="7"/>
          <c:tx>
            <c:strRef>
              <c:f>Sheet1!$I$1</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Sheet1!$A$2:$A$10</c:f>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f>Sheet1!$I$2:$I$10</c:f>
              <c:numCache>
                <c:formatCode>General</c:formatCode>
                <c:ptCount val="9"/>
                <c:pt idx="0">
                  <c:v>3.6156720000000003E-2</c:v>
                </c:pt>
                <c:pt idx="1">
                  <c:v>3.3055639999999997E-2</c:v>
                </c:pt>
                <c:pt idx="2">
                  <c:v>2.737738E-2</c:v>
                </c:pt>
                <c:pt idx="3">
                  <c:v>2.594964E-2</c:v>
                </c:pt>
                <c:pt idx="4">
                  <c:v>1.6696760000000001E-2</c:v>
                </c:pt>
                <c:pt idx="5">
                  <c:v>3.0225309999999998E-2</c:v>
                </c:pt>
                <c:pt idx="6">
                  <c:v>3.0432959999999998E-2</c:v>
                </c:pt>
                <c:pt idx="7">
                  <c:v>2.48308E-2</c:v>
                </c:pt>
                <c:pt idx="8">
                  <c:v>-2.5470800000000002E-3</c:v>
                </c:pt>
              </c:numCache>
            </c:numRef>
          </c:val>
          <c:smooth val="0"/>
          <c:extLst>
            <c:ext xmlns:c16="http://schemas.microsoft.com/office/drawing/2014/chart" uri="{C3380CC4-5D6E-409C-BE32-E72D297353CC}">
              <c16:uniqueId val="{00000002-FF40-4AE1-9E67-520930D78D39}"/>
            </c:ext>
          </c:extLst>
        </c:ser>
        <c:ser>
          <c:idx val="9"/>
          <c:order val="9"/>
          <c:tx>
            <c:strRef>
              <c:f>Sheet1!$K$1</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Sheet1!$A$2:$A$10</c:f>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f>Sheet1!$K$2:$K$10</c:f>
              <c:numCache>
                <c:formatCode>General</c:formatCode>
                <c:ptCount val="9"/>
                <c:pt idx="0">
                  <c:v>3.5796000000000001E-2</c:v>
                </c:pt>
                <c:pt idx="1">
                  <c:v>3.049236E-2</c:v>
                </c:pt>
                <c:pt idx="2">
                  <c:v>2.7768609999999999E-2</c:v>
                </c:pt>
                <c:pt idx="3">
                  <c:v>2.6606520000000002E-2</c:v>
                </c:pt>
                <c:pt idx="4">
                  <c:v>1.5032500000000001E-2</c:v>
                </c:pt>
                <c:pt idx="5">
                  <c:v>2.6123480000000001E-2</c:v>
                </c:pt>
                <c:pt idx="6">
                  <c:v>2.8252840000000001E-2</c:v>
                </c:pt>
                <c:pt idx="7">
                  <c:v>2.0982560000000001E-2</c:v>
                </c:pt>
                <c:pt idx="8">
                  <c:v>-6.2149999999999998E-6</c:v>
                </c:pt>
              </c:numCache>
            </c:numRef>
          </c:val>
          <c:smooth val="0"/>
          <c:extLst>
            <c:ext xmlns:c16="http://schemas.microsoft.com/office/drawing/2014/chart" uri="{C3380CC4-5D6E-409C-BE32-E72D297353CC}">
              <c16:uniqueId val="{00000003-FF40-4AE1-9E67-520930D78D39}"/>
            </c:ext>
          </c:extLst>
        </c:ser>
        <c:ser>
          <c:idx val="10"/>
          <c:order val="10"/>
          <c:tx>
            <c:strRef>
              <c:f>Sheet1!$L$1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Sheet1!$A$2:$A$10</c:f>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f>Sheet1!$L$2:$L$10</c:f>
              <c:numCache>
                <c:formatCode>General</c:formatCode>
                <c:ptCount val="9"/>
                <c:pt idx="3">
                  <c:v>2.56055E-2</c:v>
                </c:pt>
                <c:pt idx="4">
                  <c:v>2.456765E-2</c:v>
                </c:pt>
                <c:pt idx="5">
                  <c:v>2.6355770000000001E-2</c:v>
                </c:pt>
                <c:pt idx="6">
                  <c:v>2.7664939999999999E-2</c:v>
                </c:pt>
                <c:pt idx="7">
                  <c:v>2.572878E-2</c:v>
                </c:pt>
                <c:pt idx="8">
                  <c:v>-3.8965699999999998E-3</c:v>
                </c:pt>
              </c:numCache>
            </c:numRef>
          </c:val>
          <c:smooth val="0"/>
          <c:extLst>
            <c:ext xmlns:c16="http://schemas.microsoft.com/office/drawing/2014/chart" uri="{C3380CC4-5D6E-409C-BE32-E72D297353CC}">
              <c16:uniqueId val="{00000004-FF40-4AE1-9E67-520930D78D39}"/>
            </c:ext>
          </c:extLst>
        </c:ser>
        <c:dLbls>
          <c:showLegendKey val="0"/>
          <c:showVal val="0"/>
          <c:showCatName val="0"/>
          <c:showSerName val="0"/>
          <c:showPercent val="0"/>
          <c:showBubbleSize val="0"/>
        </c:dLbls>
        <c:marker val="1"/>
        <c:smooth val="0"/>
        <c:axId val="643245695"/>
        <c:axId val="144016111"/>
        <c:extLst>
          <c:ext xmlns:c15="http://schemas.microsoft.com/office/drawing/2012/chart" uri="{02D57815-91ED-43cb-92C2-25804820EDAC}">
            <c15:filteredLineSeries>
              <c15:ser>
                <c:idx val="1"/>
                <c:order val="1"/>
                <c:tx>
                  <c:strRef>
                    <c:extLst>
                      <c:ext uri="{02D57815-91ED-43cb-92C2-25804820EDAC}">
                        <c15:formulaRef>
                          <c15:sqref>Sheet1!$C$1</c15:sqref>
                        </c15:formulaRef>
                      </c:ext>
                    </c:extLst>
                    <c:strCache>
                      <c:ptCount val="1"/>
                      <c:pt idx="0">
                        <c:v>CT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c:ext uri="{02D57815-91ED-43cb-92C2-25804820EDAC}">
                        <c15:formulaRef>
                          <c15:sqref>Sheet1!$C$2:$C$10</c15:sqref>
                        </c15:formulaRef>
                      </c:ext>
                    </c:extLst>
                    <c:numCache>
                      <c:formatCode>General</c:formatCode>
                      <c:ptCount val="9"/>
                      <c:pt idx="0">
                        <c:v>2.269345E-2</c:v>
                      </c:pt>
                      <c:pt idx="1">
                        <c:v>1.861877E-2</c:v>
                      </c:pt>
                      <c:pt idx="2">
                        <c:v>2.1220719999999998E-2</c:v>
                      </c:pt>
                      <c:pt idx="3">
                        <c:v>2.2807290000000001E-2</c:v>
                      </c:pt>
                      <c:pt idx="4">
                        <c:v>3.9898210000000003E-2</c:v>
                      </c:pt>
                      <c:pt idx="5">
                        <c:v>2.5535720000000001E-2</c:v>
                      </c:pt>
                      <c:pt idx="6">
                        <c:v>2.6705679999999999E-2</c:v>
                      </c:pt>
                      <c:pt idx="7">
                        <c:v>2.737976E-2</c:v>
                      </c:pt>
                      <c:pt idx="8">
                        <c:v>-8.5301600000000002E-3</c:v>
                      </c:pt>
                    </c:numCache>
                  </c:numRef>
                </c:val>
                <c:smooth val="0"/>
                <c:extLst>
                  <c:ext xmlns:c16="http://schemas.microsoft.com/office/drawing/2014/chart" uri="{C3380CC4-5D6E-409C-BE32-E72D297353CC}">
                    <c16:uniqueId val="{00000005-FF40-4AE1-9E67-520930D78D39}"/>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DE</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xmlns:c15="http://schemas.microsoft.com/office/drawing/2012/chart">
                      <c:ext xmlns:c15="http://schemas.microsoft.com/office/drawing/2012/chart" uri="{02D57815-91ED-43cb-92C2-25804820EDAC}">
                        <c15:formulaRef>
                          <c15:sqref>Sheet1!$D$2:$D$10</c15:sqref>
                        </c15:formulaRef>
                      </c:ext>
                    </c:extLst>
                    <c:numCache>
                      <c:formatCode>General</c:formatCode>
                      <c:ptCount val="9"/>
                      <c:pt idx="0">
                        <c:v>4.0084469999999997E-2</c:v>
                      </c:pt>
                      <c:pt idx="1">
                        <c:v>3.2547420000000001E-2</c:v>
                      </c:pt>
                      <c:pt idx="2">
                        <c:v>3.1556750000000001E-2</c:v>
                      </c:pt>
                      <c:pt idx="3">
                        <c:v>3.3391860000000002E-2</c:v>
                      </c:pt>
                      <c:pt idx="4">
                        <c:v>3.2288900000000002E-2</c:v>
                      </c:pt>
                      <c:pt idx="5">
                        <c:v>3.433336E-2</c:v>
                      </c:pt>
                      <c:pt idx="6">
                        <c:v>3.6120880000000001E-2</c:v>
                      </c:pt>
                      <c:pt idx="7">
                        <c:v>3.2163780000000003E-2</c:v>
                      </c:pt>
                      <c:pt idx="8">
                        <c:v>3.64884E-3</c:v>
                      </c:pt>
                    </c:numCache>
                  </c:numRef>
                </c:val>
                <c:smooth val="0"/>
                <c:extLst xmlns:c15="http://schemas.microsoft.com/office/drawing/2012/chart">
                  <c:ext xmlns:c16="http://schemas.microsoft.com/office/drawing/2014/chart" uri="{C3380CC4-5D6E-409C-BE32-E72D297353CC}">
                    <c16:uniqueId val="{00000006-FF40-4AE1-9E67-520930D78D39}"/>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MD</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xmlns:c15="http://schemas.microsoft.com/office/drawing/2012/chart">
                      <c:ext xmlns:c15="http://schemas.microsoft.com/office/drawing/2012/chart" uri="{02D57815-91ED-43cb-92C2-25804820EDAC}">
                        <c15:formulaRef>
                          <c15:sqref>Sheet1!$F$2:$F$10</c15:sqref>
                        </c15:formulaRef>
                      </c:ext>
                    </c:extLst>
                    <c:numCache>
                      <c:formatCode>General</c:formatCode>
                      <c:ptCount val="9"/>
                      <c:pt idx="0">
                        <c:v>3.4112499999999997E-2</c:v>
                      </c:pt>
                      <c:pt idx="1">
                        <c:v>2.6077289999999999E-2</c:v>
                      </c:pt>
                      <c:pt idx="2">
                        <c:v>2.805502E-2</c:v>
                      </c:pt>
                      <c:pt idx="3">
                        <c:v>2.9633710000000001E-2</c:v>
                      </c:pt>
                      <c:pt idx="4">
                        <c:v>2.638652E-2</c:v>
                      </c:pt>
                      <c:pt idx="5">
                        <c:v>3.0864880000000001E-2</c:v>
                      </c:pt>
                      <c:pt idx="6">
                        <c:v>2.9845219999999999E-2</c:v>
                      </c:pt>
                      <c:pt idx="7">
                        <c:v>2.7419010000000001E-2</c:v>
                      </c:pt>
                      <c:pt idx="8">
                        <c:v>-2.0095199999999999E-3</c:v>
                      </c:pt>
                    </c:numCache>
                  </c:numRef>
                </c:val>
                <c:smooth val="0"/>
                <c:extLst xmlns:c15="http://schemas.microsoft.com/office/drawing/2012/chart">
                  <c:ext xmlns:c16="http://schemas.microsoft.com/office/drawing/2014/chart" uri="{C3380CC4-5D6E-409C-BE32-E72D297353CC}">
                    <c16:uniqueId val="{00000007-FF40-4AE1-9E67-520930D78D39}"/>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NJ</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xmlns:c15="http://schemas.microsoft.com/office/drawing/2012/chart">
                      <c:ext xmlns:c15="http://schemas.microsoft.com/office/drawing/2012/chart" uri="{02D57815-91ED-43cb-92C2-25804820EDAC}">
                        <c15:formulaRef>
                          <c15:sqref>Sheet1!$G$2:$G$10</c15:sqref>
                        </c15:formulaRef>
                      </c:ext>
                    </c:extLst>
                    <c:numCache>
                      <c:formatCode>General</c:formatCode>
                      <c:ptCount val="9"/>
                      <c:pt idx="0">
                        <c:v>2.2311279999999999E-2</c:v>
                      </c:pt>
                      <c:pt idx="1">
                        <c:v>1.8954800000000001E-2</c:v>
                      </c:pt>
                      <c:pt idx="2">
                        <c:v>2.0667990000000001E-2</c:v>
                      </c:pt>
                      <c:pt idx="3">
                        <c:v>2.3119870000000001E-2</c:v>
                      </c:pt>
                      <c:pt idx="4">
                        <c:v>2.6485620000000001E-2</c:v>
                      </c:pt>
                      <c:pt idx="5">
                        <c:v>2.5100299999999999E-2</c:v>
                      </c:pt>
                      <c:pt idx="6">
                        <c:v>2.8766940000000001E-2</c:v>
                      </c:pt>
                      <c:pt idx="7">
                        <c:v>2.3355750000000002E-2</c:v>
                      </c:pt>
                      <c:pt idx="8">
                        <c:v>-6.0434699999999996E-3</c:v>
                      </c:pt>
                    </c:numCache>
                  </c:numRef>
                </c:val>
                <c:smooth val="0"/>
                <c:extLst xmlns:c15="http://schemas.microsoft.com/office/drawing/2012/chart">
                  <c:ext xmlns:c16="http://schemas.microsoft.com/office/drawing/2014/chart" uri="{C3380CC4-5D6E-409C-BE32-E72D297353CC}">
                    <c16:uniqueId val="{00000008-FF40-4AE1-9E67-520930D78D39}"/>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NY</c:v>
                      </c:pt>
                    </c:strCache>
                  </c:strRef>
                </c:tx>
                <c:spPr>
                  <a:ln w="28575" cap="rnd">
                    <a:solidFill>
                      <a:schemeClr val="accent6">
                        <a:lumMod val="80000"/>
                        <a:lumOff val="20000"/>
                      </a:schemeClr>
                    </a:solidFill>
                    <a:round/>
                  </a:ln>
                  <a:effectLst/>
                </c:spPr>
                <c:marker>
                  <c:symbol val="circle"/>
                  <c:size val="5"/>
                  <c:spPr>
                    <a:solidFill>
                      <a:schemeClr val="accent6">
                        <a:lumMod val="80000"/>
                        <a:lumOff val="20000"/>
                      </a:schemeClr>
                    </a:solidFill>
                    <a:ln w="9525">
                      <a:solidFill>
                        <a:schemeClr val="accent6">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xmlns:c15="http://schemas.microsoft.com/office/drawing/2012/chart">
                      <c:ext xmlns:c15="http://schemas.microsoft.com/office/drawing/2012/chart" uri="{02D57815-91ED-43cb-92C2-25804820EDAC}">
                        <c15:formulaRef>
                          <c15:sqref>Sheet1!$H$2:$H$10</c15:sqref>
                        </c15:formulaRef>
                      </c:ext>
                    </c:extLst>
                    <c:numCache>
                      <c:formatCode>General</c:formatCode>
                      <c:ptCount val="9"/>
                      <c:pt idx="0">
                        <c:v>2.2937969999999998E-2</c:v>
                      </c:pt>
                      <c:pt idx="1">
                        <c:v>1.8236829999999999E-2</c:v>
                      </c:pt>
                      <c:pt idx="2">
                        <c:v>2.0288870000000001E-2</c:v>
                      </c:pt>
                      <c:pt idx="3">
                        <c:v>2.562149E-2</c:v>
                      </c:pt>
                      <c:pt idx="4">
                        <c:v>3.7295290000000002E-2</c:v>
                      </c:pt>
                      <c:pt idx="5">
                        <c:v>3.2210410000000002E-2</c:v>
                      </c:pt>
                      <c:pt idx="6">
                        <c:v>3.038157E-2</c:v>
                      </c:pt>
                      <c:pt idx="7">
                        <c:v>2.8449470000000001E-2</c:v>
                      </c:pt>
                      <c:pt idx="8">
                        <c:v>6.1257300000000002E-3</c:v>
                      </c:pt>
                    </c:numCache>
                  </c:numRef>
                </c:val>
                <c:smooth val="0"/>
                <c:extLst xmlns:c15="http://schemas.microsoft.com/office/drawing/2012/chart">
                  <c:ext xmlns:c16="http://schemas.microsoft.com/office/drawing/2014/chart" uri="{C3380CC4-5D6E-409C-BE32-E72D297353CC}">
                    <c16:uniqueId val="{00000009-FF40-4AE1-9E67-520930D78D39}"/>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RI</c:v>
                      </c:pt>
                    </c:strCache>
                  </c:strRef>
                </c:tx>
                <c:spPr>
                  <a:ln w="28575" cap="rnd">
                    <a:solidFill>
                      <a:schemeClr val="accent4">
                        <a:lumMod val="80000"/>
                        <a:lumOff val="20000"/>
                      </a:schemeClr>
                    </a:solidFill>
                    <a:round/>
                  </a:ln>
                  <a:effectLst/>
                </c:spPr>
                <c:marker>
                  <c:symbol val="circle"/>
                  <c:size val="5"/>
                  <c:spPr>
                    <a:solidFill>
                      <a:schemeClr val="accent4">
                        <a:lumMod val="80000"/>
                        <a:lumOff val="20000"/>
                      </a:schemeClr>
                    </a:solidFill>
                    <a:ln w="9525">
                      <a:solidFill>
                        <a:schemeClr val="accent4">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2013</c:v>
                      </c:pt>
                      <c:pt idx="1">
                        <c:v>2014</c:v>
                      </c:pt>
                      <c:pt idx="2">
                        <c:v>2015</c:v>
                      </c:pt>
                      <c:pt idx="3">
                        <c:v>2016</c:v>
                      </c:pt>
                      <c:pt idx="4">
                        <c:v>2017</c:v>
                      </c:pt>
                      <c:pt idx="5">
                        <c:v>2018</c:v>
                      </c:pt>
                      <c:pt idx="6">
                        <c:v>2019</c:v>
                      </c:pt>
                      <c:pt idx="7">
                        <c:v>2020</c:v>
                      </c:pt>
                      <c:pt idx="8">
                        <c:v>2021</c:v>
                      </c:pt>
                    </c:numCache>
                  </c:numRef>
                </c:cat>
                <c:val>
                  <c:numRef>
                    <c:extLst xmlns:c15="http://schemas.microsoft.com/office/drawing/2012/chart">
                      <c:ext xmlns:c15="http://schemas.microsoft.com/office/drawing/2012/chart" uri="{02D57815-91ED-43cb-92C2-25804820EDAC}">
                        <c15:formulaRef>
                          <c15:sqref>Sheet1!$J$2:$J$10</c15:sqref>
                        </c15:formulaRef>
                      </c:ext>
                    </c:extLst>
                    <c:numCache>
                      <c:formatCode>General</c:formatCode>
                      <c:ptCount val="9"/>
                      <c:pt idx="0">
                        <c:v>2.519244E-2</c:v>
                      </c:pt>
                      <c:pt idx="1">
                        <c:v>1.6929650000000001E-2</c:v>
                      </c:pt>
                      <c:pt idx="2">
                        <c:v>2.195627E-2</c:v>
                      </c:pt>
                      <c:pt idx="3">
                        <c:v>2.3338129999999999E-2</c:v>
                      </c:pt>
                      <c:pt idx="4">
                        <c:v>1.9839800000000001E-2</c:v>
                      </c:pt>
                      <c:pt idx="5">
                        <c:v>2.6408910000000001E-2</c:v>
                      </c:pt>
                      <c:pt idx="6">
                        <c:v>2.431084E-2</c:v>
                      </c:pt>
                      <c:pt idx="7">
                        <c:v>3.1212219999999999E-2</c:v>
                      </c:pt>
                      <c:pt idx="8">
                        <c:v>-3.4749199999999998E-3</c:v>
                      </c:pt>
                    </c:numCache>
                  </c:numRef>
                </c:val>
                <c:smooth val="0"/>
                <c:extLst xmlns:c15="http://schemas.microsoft.com/office/drawing/2012/chart">
                  <c:ext xmlns:c16="http://schemas.microsoft.com/office/drawing/2014/chart" uri="{C3380CC4-5D6E-409C-BE32-E72D297353CC}">
                    <c16:uniqueId val="{0000000A-FF40-4AE1-9E67-520930D78D39}"/>
                  </c:ext>
                </c:extLst>
              </c15:ser>
            </c15:filteredLineSeries>
          </c:ext>
        </c:extLst>
      </c:lineChart>
      <c:catAx>
        <c:axId val="643245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4016111"/>
        <c:crosses val="autoZero"/>
        <c:auto val="1"/>
        <c:lblAlgn val="ctr"/>
        <c:lblOffset val="100"/>
        <c:noMultiLvlLbl val="0"/>
      </c:catAx>
      <c:valAx>
        <c:axId val="144016111"/>
        <c:scaling>
          <c:orientation val="minMax"/>
          <c:max val="3.6000000000000004E-2"/>
          <c:min val="-5.000000000000001E-3"/>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3245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1" baseline="0" dirty="0">
                <a:latin typeface="Seaford" panose="00000500000000000000" pitchFamily="2" charset="0"/>
              </a:rPr>
              <a:t>Union vs Non-Union Workers Growth Rates (2013 – 2022)</a:t>
            </a:r>
            <a:endParaRPr lang="en-US" sz="1200" b="1" dirty="0">
              <a:latin typeface="Seaford" panose="00000500000000000000" pitchFamily="2" charset="0"/>
            </a:endParaRPr>
          </a:p>
        </c:rich>
      </c:tx>
      <c:layout>
        <c:manualLayout>
          <c:xMode val="edge"/>
          <c:yMode val="edge"/>
          <c:x val="0.1162614240525917"/>
          <c:y val="2.124966431386590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Nonunion</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trendline>
            <c:spPr>
              <a:ln w="19050" cap="rnd">
                <a:solidFill>
                  <a:srgbClr val="FFC000"/>
                </a:solidFill>
                <a:prstDash val="sysDot"/>
              </a:ln>
              <a:effectLst/>
            </c:spPr>
            <c:trendlineType val="linear"/>
            <c:dispRSqr val="0"/>
            <c:dispEq val="0"/>
          </c:trendline>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Sheet1!$B$2:$B$11</c:f>
              <c:numCache>
                <c:formatCode>General</c:formatCode>
                <c:ptCount val="10"/>
                <c:pt idx="0">
                  <c:v>2.1000000000000001E-2</c:v>
                </c:pt>
                <c:pt idx="1">
                  <c:v>2.2000000000000002E-2</c:v>
                </c:pt>
                <c:pt idx="2">
                  <c:v>1.3000000000000001E-2</c:v>
                </c:pt>
                <c:pt idx="3">
                  <c:v>1.8000000000000002E-2</c:v>
                </c:pt>
                <c:pt idx="4">
                  <c:v>2.2000000000000002E-2</c:v>
                </c:pt>
                <c:pt idx="5">
                  <c:v>2.3E-2</c:v>
                </c:pt>
                <c:pt idx="6">
                  <c:v>2.1000000000000001E-2</c:v>
                </c:pt>
                <c:pt idx="7">
                  <c:v>0.02</c:v>
                </c:pt>
                <c:pt idx="8">
                  <c:v>3.1E-2</c:v>
                </c:pt>
                <c:pt idx="9">
                  <c:v>5.2000000000000005E-2</c:v>
                </c:pt>
              </c:numCache>
            </c:numRef>
          </c:val>
          <c:smooth val="0"/>
          <c:extLst>
            <c:ext xmlns:c16="http://schemas.microsoft.com/office/drawing/2014/chart" uri="{C3380CC4-5D6E-409C-BE32-E72D297353CC}">
              <c16:uniqueId val="{00000001-9137-47BB-BC35-A3742A58D9C0}"/>
            </c:ext>
          </c:extLst>
        </c:ser>
        <c:ser>
          <c:idx val="1"/>
          <c:order val="1"/>
          <c:tx>
            <c:strRef>
              <c:f>Sheet1!$C$1</c:f>
              <c:strCache>
                <c:ptCount val="1"/>
                <c:pt idx="0">
                  <c:v>Union</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trendline>
            <c:spPr>
              <a:ln w="19050" cap="rnd">
                <a:solidFill>
                  <a:srgbClr val="56B4E9"/>
                </a:solidFill>
                <a:prstDash val="sysDot"/>
              </a:ln>
              <a:effectLst/>
            </c:spPr>
            <c:trendlineType val="linear"/>
            <c:dispRSqr val="0"/>
            <c:dispEq val="0"/>
          </c:trendline>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Sheet1!$C$2:$C$11</c:f>
              <c:numCache>
                <c:formatCode>General</c:formatCode>
                <c:ptCount val="10"/>
                <c:pt idx="0">
                  <c:v>1.3999999999999999E-2</c:v>
                </c:pt>
                <c:pt idx="1">
                  <c:v>4.2000000000000003E-2</c:v>
                </c:pt>
                <c:pt idx="2">
                  <c:v>0.01</c:v>
                </c:pt>
                <c:pt idx="3">
                  <c:v>1.6E-2</c:v>
                </c:pt>
                <c:pt idx="4">
                  <c:v>3.3000000000000002E-2</c:v>
                </c:pt>
                <c:pt idx="5">
                  <c:v>3.6000000000000004E-2</c:v>
                </c:pt>
                <c:pt idx="6">
                  <c:v>1.2E-2</c:v>
                </c:pt>
                <c:pt idx="7">
                  <c:v>2.7999999999999997E-2</c:v>
                </c:pt>
                <c:pt idx="8">
                  <c:v>2.6000000000000002E-2</c:v>
                </c:pt>
                <c:pt idx="9">
                  <c:v>0.03</c:v>
                </c:pt>
              </c:numCache>
            </c:numRef>
          </c:val>
          <c:smooth val="0"/>
          <c:extLst>
            <c:ext xmlns:c16="http://schemas.microsoft.com/office/drawing/2014/chart" uri="{C3380CC4-5D6E-409C-BE32-E72D297353CC}">
              <c16:uniqueId val="{00000003-9137-47BB-BC35-A3742A58D9C0}"/>
            </c:ext>
          </c:extLst>
        </c:ser>
        <c:dLbls>
          <c:showLegendKey val="0"/>
          <c:showVal val="0"/>
          <c:showCatName val="0"/>
          <c:showSerName val="0"/>
          <c:showPercent val="0"/>
          <c:showBubbleSize val="0"/>
        </c:dLbls>
        <c:marker val="1"/>
        <c:smooth val="0"/>
        <c:axId val="723630319"/>
        <c:axId val="425954111"/>
      </c:lineChart>
      <c:catAx>
        <c:axId val="7236303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5954111"/>
        <c:crosses val="autoZero"/>
        <c:auto val="1"/>
        <c:lblAlgn val="ctr"/>
        <c:lblOffset val="100"/>
        <c:noMultiLvlLbl val="0"/>
      </c:catAx>
      <c:valAx>
        <c:axId val="425954111"/>
        <c:scaling>
          <c:orientation val="minMax"/>
          <c:min val="1.0000000000000002E-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36303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1" i="0" baseline="0" dirty="0">
                <a:effectLst/>
                <a:latin typeface="Seaford" panose="00000500000000000000" pitchFamily="2" charset="0"/>
              </a:rPr>
              <a:t>Unionization Growth Rate (2014 – 2022)</a:t>
            </a:r>
            <a:endParaRPr lang="en-US" sz="1200" dirty="0">
              <a:effectLst/>
              <a:latin typeface="Seaford" panose="00000500000000000000" pitchFamily="2" charset="0"/>
            </a:endParaRPr>
          </a:p>
        </c:rich>
      </c:tx>
      <c:layout>
        <c:manualLayout>
          <c:xMode val="edge"/>
          <c:yMode val="edge"/>
          <c:x val="0.2179456253343254"/>
          <c:y val="1.637135156095616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7065792220509614E-2"/>
          <c:y val="2.0298122083221015E-2"/>
          <c:w val="0.8760323719593629"/>
          <c:h val="0.85131801794650364"/>
        </c:manualLayout>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Sheet1!$B$2:$B$10</c:f>
              <c:numCache>
                <c:formatCode>General</c:formatCode>
                <c:ptCount val="9"/>
                <c:pt idx="0">
                  <c:v>-6.0975609756096271E-3</c:v>
                </c:pt>
                <c:pt idx="1">
                  <c:v>-2.4539877300613518E-2</c:v>
                </c:pt>
                <c:pt idx="2">
                  <c:v>0</c:v>
                </c:pt>
                <c:pt idx="3">
                  <c:v>-2.5157232704402538E-2</c:v>
                </c:pt>
                <c:pt idx="4">
                  <c:v>-5.16129032258065E-2</c:v>
                </c:pt>
                <c:pt idx="5">
                  <c:v>3.4013605442176874E-2</c:v>
                </c:pt>
                <c:pt idx="6">
                  <c:v>6.5789473684210523E-2</c:v>
                </c:pt>
                <c:pt idx="7">
                  <c:v>-1.8518518518518455E-2</c:v>
                </c:pt>
                <c:pt idx="8">
                  <c:v>1.2578616352201324E-2</c:v>
                </c:pt>
              </c:numCache>
            </c:numRef>
          </c:val>
          <c:smooth val="0"/>
          <c:extLst>
            <c:ext xmlns:c16="http://schemas.microsoft.com/office/drawing/2014/chart" uri="{C3380CC4-5D6E-409C-BE32-E72D297353CC}">
              <c16:uniqueId val="{00000000-6060-45E6-A2D3-2DCBA8ED6685}"/>
            </c:ext>
          </c:extLst>
        </c:ser>
        <c:ser>
          <c:idx val="3"/>
          <c:order val="3"/>
          <c:tx>
            <c:strRef>
              <c:f>Sheet1!$E$1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Sheet1!$E$2:$E$10</c:f>
              <c:numCache>
                <c:formatCode>General</c:formatCode>
                <c:ptCount val="9"/>
                <c:pt idx="0">
                  <c:v>0</c:v>
                </c:pt>
                <c:pt idx="1">
                  <c:v>-5.8394160583941535E-2</c:v>
                </c:pt>
                <c:pt idx="2">
                  <c:v>-6.2015503875969047E-2</c:v>
                </c:pt>
                <c:pt idx="3">
                  <c:v>2.4793388429752126E-2</c:v>
                </c:pt>
                <c:pt idx="4">
                  <c:v>0.10483870967741926</c:v>
                </c:pt>
                <c:pt idx="5">
                  <c:v>-0.12408759124087587</c:v>
                </c:pt>
                <c:pt idx="6">
                  <c:v>0</c:v>
                </c:pt>
                <c:pt idx="7">
                  <c:v>4.9999999999999968E-2</c:v>
                </c:pt>
                <c:pt idx="8">
                  <c:v>7.9365079365079083E-3</c:v>
                </c:pt>
              </c:numCache>
            </c:numRef>
          </c:val>
          <c:smooth val="0"/>
          <c:extLst>
            <c:ext xmlns:c16="http://schemas.microsoft.com/office/drawing/2014/chart" uri="{C3380CC4-5D6E-409C-BE32-E72D297353CC}">
              <c16:uniqueId val="{00000001-6060-45E6-A2D3-2DCBA8ED6685}"/>
            </c:ext>
          </c:extLst>
        </c:ser>
        <c:ser>
          <c:idx val="7"/>
          <c:order val="7"/>
          <c:tx>
            <c:strRef>
              <c:f>Sheet1!$I$1</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Sheet1!$I$2:$I$10</c:f>
              <c:numCache>
                <c:formatCode>General</c:formatCode>
                <c:ptCount val="9"/>
                <c:pt idx="0">
                  <c:v>0.12230215827338124</c:v>
                </c:pt>
                <c:pt idx="1">
                  <c:v>-5.1282051282051218E-2</c:v>
                </c:pt>
                <c:pt idx="2">
                  <c:v>-8.7837837837837884E-2</c:v>
                </c:pt>
                <c:pt idx="3">
                  <c:v>0.10370370370370373</c:v>
                </c:pt>
                <c:pt idx="4">
                  <c:v>-6.7114093959731544E-2</c:v>
                </c:pt>
                <c:pt idx="5">
                  <c:v>3.5971223021582732E-2</c:v>
                </c:pt>
                <c:pt idx="6">
                  <c:v>0.12499999999999992</c:v>
                </c:pt>
                <c:pt idx="7">
                  <c:v>0.11111111111111116</c:v>
                </c:pt>
                <c:pt idx="8">
                  <c:v>-0.1388888888888889</c:v>
                </c:pt>
              </c:numCache>
            </c:numRef>
          </c:val>
          <c:smooth val="0"/>
          <c:extLst>
            <c:ext xmlns:c16="http://schemas.microsoft.com/office/drawing/2014/chart" uri="{C3380CC4-5D6E-409C-BE32-E72D297353CC}">
              <c16:uniqueId val="{00000002-6060-45E6-A2D3-2DCBA8ED6685}"/>
            </c:ext>
          </c:extLst>
        </c:ser>
        <c:ser>
          <c:idx val="9"/>
          <c:order val="9"/>
          <c:tx>
            <c:strRef>
              <c:f>Sheet1!$K$1</c:f>
              <c:strCache>
                <c:ptCount val="1"/>
                <c:pt idx="0">
                  <c:v>WA</c:v>
                </c:pt>
              </c:strCache>
            </c:strRef>
          </c:tx>
          <c:spPr>
            <a:ln w="28575" cap="rnd">
              <a:solidFill>
                <a:srgbClr val="002060">
                  <a:alpha val="96000"/>
                </a:srgbClr>
              </a:solidFill>
              <a:round/>
            </a:ln>
            <a:effectLst/>
          </c:spPr>
          <c:marker>
            <c:symbol val="circle"/>
            <c:size val="5"/>
            <c:spPr>
              <a:solidFill>
                <a:srgbClr val="002060"/>
              </a:solidFill>
              <a:ln w="9525">
                <a:solidFill>
                  <a:srgbClr val="002060">
                    <a:alpha val="96000"/>
                  </a:srgbClr>
                </a:solidFill>
              </a:ln>
              <a:effectLst/>
            </c:spPr>
          </c:marker>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Sheet1!$K$2:$K$10</c:f>
              <c:numCache>
                <c:formatCode>General</c:formatCode>
                <c:ptCount val="9"/>
                <c:pt idx="0">
                  <c:v>-0.11111111111111101</c:v>
                </c:pt>
                <c:pt idx="1">
                  <c:v>0</c:v>
                </c:pt>
                <c:pt idx="2">
                  <c:v>3.5714285714285587E-2</c:v>
                </c:pt>
                <c:pt idx="3">
                  <c:v>8.0459770114942653E-2</c:v>
                </c:pt>
                <c:pt idx="4">
                  <c:v>5.3191489361702128E-2</c:v>
                </c:pt>
                <c:pt idx="5">
                  <c:v>-5.0505050505050504E-2</c:v>
                </c:pt>
                <c:pt idx="6">
                  <c:v>-7.4468085106383086E-2</c:v>
                </c:pt>
                <c:pt idx="7">
                  <c:v>9.1954022988505843E-2</c:v>
                </c:pt>
                <c:pt idx="8">
                  <c:v>-5.2631578947368418E-2</c:v>
                </c:pt>
              </c:numCache>
            </c:numRef>
          </c:val>
          <c:smooth val="0"/>
          <c:extLst>
            <c:ext xmlns:c16="http://schemas.microsoft.com/office/drawing/2014/chart" uri="{C3380CC4-5D6E-409C-BE32-E72D297353CC}">
              <c16:uniqueId val="{00000003-6060-45E6-A2D3-2DCBA8ED6685}"/>
            </c:ext>
          </c:extLst>
        </c:ser>
        <c:ser>
          <c:idx val="10"/>
          <c:order val="10"/>
          <c:tx>
            <c:strRef>
              <c:f>Sheet1!$L$1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Sheet1!$A$2:$A$10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Sheet1!$L$2:$L$10</c:f>
              <c:numCache>
                <c:formatCode>General</c:formatCode>
                <c:ptCount val="9"/>
                <c:pt idx="0">
                  <c:v>-1.7699115044247881E-2</c:v>
                </c:pt>
                <c:pt idx="1">
                  <c:v>0</c:v>
                </c:pt>
                <c:pt idx="2">
                  <c:v>-3.603603603603607E-2</c:v>
                </c:pt>
                <c:pt idx="3">
                  <c:v>0</c:v>
                </c:pt>
                <c:pt idx="4">
                  <c:v>-1.8691588785046665E-2</c:v>
                </c:pt>
                <c:pt idx="5">
                  <c:v>-1.904761904761898E-2</c:v>
                </c:pt>
                <c:pt idx="6">
                  <c:v>4.8543689320388349E-2</c:v>
                </c:pt>
                <c:pt idx="7">
                  <c:v>-4.6296296296296294E-2</c:v>
                </c:pt>
                <c:pt idx="8">
                  <c:v>-1.9417475728155442E-2</c:v>
                </c:pt>
              </c:numCache>
            </c:numRef>
          </c:val>
          <c:smooth val="0"/>
          <c:extLst>
            <c:ext xmlns:c16="http://schemas.microsoft.com/office/drawing/2014/chart" uri="{C3380CC4-5D6E-409C-BE32-E72D297353CC}">
              <c16:uniqueId val="{00000004-6060-45E6-A2D3-2DCBA8ED6685}"/>
            </c:ext>
          </c:extLst>
        </c:ser>
        <c:dLbls>
          <c:showLegendKey val="0"/>
          <c:showVal val="0"/>
          <c:showCatName val="0"/>
          <c:showSerName val="0"/>
          <c:showPercent val="0"/>
          <c:showBubbleSize val="0"/>
        </c:dLbls>
        <c:marker val="1"/>
        <c:smooth val="0"/>
        <c:axId val="1432435728"/>
        <c:axId val="1313141248"/>
        <c:extLst>
          <c:ext xmlns:c15="http://schemas.microsoft.com/office/drawing/2012/chart" uri="{02D57815-91ED-43cb-92C2-25804820EDAC}">
            <c15:filteredLineSeries>
              <c15:ser>
                <c:idx val="1"/>
                <c:order val="1"/>
                <c:tx>
                  <c:strRef>
                    <c:extLst>
                      <c:ext uri="{02D57815-91ED-43cb-92C2-25804820EDAC}">
                        <c15:formulaRef>
                          <c15:sqref>Sheet1!$C$1</c15:sqref>
                        </c15:formulaRef>
                      </c:ext>
                    </c:extLst>
                    <c:strCache>
                      <c:ptCount val="1"/>
                      <c:pt idx="0">
                        <c:v>CT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c:ext uri="{02D57815-91ED-43cb-92C2-25804820EDAC}">
                        <c15:formulaRef>
                          <c15:sqref>Sheet1!$C$2:$C$10</c15:sqref>
                        </c15:formulaRef>
                      </c:ext>
                    </c:extLst>
                    <c:numCache>
                      <c:formatCode>General</c:formatCode>
                      <c:ptCount val="9"/>
                      <c:pt idx="0">
                        <c:v>9.6296296296296352E-2</c:v>
                      </c:pt>
                      <c:pt idx="1">
                        <c:v>0.1486486486486486</c:v>
                      </c:pt>
                      <c:pt idx="2">
                        <c:v>2.9411764705882353E-2</c:v>
                      </c:pt>
                      <c:pt idx="3">
                        <c:v>-3.4285714285714364E-2</c:v>
                      </c:pt>
                      <c:pt idx="4">
                        <c:v>-5.3254437869822403E-2</c:v>
                      </c:pt>
                      <c:pt idx="5">
                        <c:v>-9.375E-2</c:v>
                      </c:pt>
                      <c:pt idx="6">
                        <c:v>0.17931034482758632</c:v>
                      </c:pt>
                      <c:pt idx="7">
                        <c:v>-0.14619883040935683</c:v>
                      </c:pt>
                      <c:pt idx="8">
                        <c:v>-2.7397260273972629E-2</c:v>
                      </c:pt>
                    </c:numCache>
                  </c:numRef>
                </c:val>
                <c:smooth val="0"/>
                <c:extLst>
                  <c:ext xmlns:c16="http://schemas.microsoft.com/office/drawing/2014/chart" uri="{C3380CC4-5D6E-409C-BE32-E72D297353CC}">
                    <c16:uniqueId val="{00000005-6060-45E6-A2D3-2DCBA8ED6685}"/>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DE</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xmlns:c15="http://schemas.microsoft.com/office/drawing/2012/chart">
                      <c:ext xmlns:c15="http://schemas.microsoft.com/office/drawing/2012/chart" uri="{02D57815-91ED-43cb-92C2-25804820EDAC}">
                        <c15:formulaRef>
                          <c15:sqref>Sheet1!$D$2:$D$10</c15:sqref>
                        </c15:formulaRef>
                      </c:ext>
                    </c:extLst>
                    <c:numCache>
                      <c:formatCode>General</c:formatCode>
                      <c:ptCount val="9"/>
                      <c:pt idx="0">
                        <c:v>-3.8834951456310711E-2</c:v>
                      </c:pt>
                      <c:pt idx="1">
                        <c:v>-7.0707070707070815E-2</c:v>
                      </c:pt>
                      <c:pt idx="2">
                        <c:v>0.23913043478260884</c:v>
                      </c:pt>
                      <c:pt idx="3">
                        <c:v>-6.1403508771929918E-2</c:v>
                      </c:pt>
                      <c:pt idx="4">
                        <c:v>-3.738317757009333E-2</c:v>
                      </c:pt>
                      <c:pt idx="5">
                        <c:v>-0.15533980582524284</c:v>
                      </c:pt>
                      <c:pt idx="6">
                        <c:v>0.1149425287356322</c:v>
                      </c:pt>
                      <c:pt idx="7">
                        <c:v>0</c:v>
                      </c:pt>
                      <c:pt idx="8">
                        <c:v>-0.1237113402061855</c:v>
                      </c:pt>
                    </c:numCache>
                  </c:numRef>
                </c:val>
                <c:smooth val="0"/>
                <c:extLst xmlns:c15="http://schemas.microsoft.com/office/drawing/2012/chart">
                  <c:ext xmlns:c16="http://schemas.microsoft.com/office/drawing/2014/chart" uri="{C3380CC4-5D6E-409C-BE32-E72D297353CC}">
                    <c16:uniqueId val="{00000006-6060-45E6-A2D3-2DCBA8ED6685}"/>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MD</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xmlns:c15="http://schemas.microsoft.com/office/drawing/2012/chart">
                      <c:ext xmlns:c15="http://schemas.microsoft.com/office/drawing/2012/chart" uri="{02D57815-91ED-43cb-92C2-25804820EDAC}">
                        <c15:formulaRef>
                          <c15:sqref>Sheet1!$F$2:$F$10</c15:sqref>
                        </c15:formulaRef>
                      </c:ext>
                    </c:extLst>
                    <c:numCache>
                      <c:formatCode>General</c:formatCode>
                      <c:ptCount val="9"/>
                      <c:pt idx="0">
                        <c:v>2.5862068965517303E-2</c:v>
                      </c:pt>
                      <c:pt idx="1">
                        <c:v>-0.12605042016806722</c:v>
                      </c:pt>
                      <c:pt idx="2">
                        <c:v>5.7692307692307654E-2</c:v>
                      </c:pt>
                      <c:pt idx="3">
                        <c:v>-1.8181818181818118E-2</c:v>
                      </c:pt>
                      <c:pt idx="4">
                        <c:v>1.8518518518518452E-2</c:v>
                      </c:pt>
                      <c:pt idx="5">
                        <c:v>2.7272727272727337E-2</c:v>
                      </c:pt>
                      <c:pt idx="6">
                        <c:v>0.15929203539822998</c:v>
                      </c:pt>
                      <c:pt idx="7">
                        <c:v>-0.16030534351145037</c:v>
                      </c:pt>
                      <c:pt idx="8">
                        <c:v>5.4545454545454515E-2</c:v>
                      </c:pt>
                    </c:numCache>
                  </c:numRef>
                </c:val>
                <c:smooth val="0"/>
                <c:extLst xmlns:c15="http://schemas.microsoft.com/office/drawing/2012/chart">
                  <c:ext xmlns:c16="http://schemas.microsoft.com/office/drawing/2014/chart" uri="{C3380CC4-5D6E-409C-BE32-E72D297353CC}">
                    <c16:uniqueId val="{00000007-6060-45E6-A2D3-2DCBA8ED6685}"/>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NJ</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xmlns:c15="http://schemas.microsoft.com/office/drawing/2012/chart">
                      <c:ext xmlns:c15="http://schemas.microsoft.com/office/drawing/2012/chart" uri="{02D57815-91ED-43cb-92C2-25804820EDAC}">
                        <c15:formulaRef>
                          <c15:sqref>Sheet1!$G$2:$G$10</c15:sqref>
                        </c15:formulaRef>
                      </c:ext>
                    </c:extLst>
                    <c:numCache>
                      <c:formatCode>General</c:formatCode>
                      <c:ptCount val="9"/>
                      <c:pt idx="0">
                        <c:v>3.125E-2</c:v>
                      </c:pt>
                      <c:pt idx="1">
                        <c:v>-6.6666666666666652E-2</c:v>
                      </c:pt>
                      <c:pt idx="2">
                        <c:v>4.5454545454545525E-2</c:v>
                      </c:pt>
                      <c:pt idx="3">
                        <c:v>6.2111801242234694E-3</c:v>
                      </c:pt>
                      <c:pt idx="4">
                        <c:v>-8.0246913580246854E-2</c:v>
                      </c:pt>
                      <c:pt idx="5">
                        <c:v>5.3691275167785164E-2</c:v>
                      </c:pt>
                      <c:pt idx="6">
                        <c:v>2.5477707006369563E-2</c:v>
                      </c:pt>
                      <c:pt idx="7">
                        <c:v>6.2111801242234694E-3</c:v>
                      </c:pt>
                      <c:pt idx="8">
                        <c:v>-8.0246913580246854E-2</c:v>
                      </c:pt>
                    </c:numCache>
                  </c:numRef>
                </c:val>
                <c:smooth val="0"/>
                <c:extLst xmlns:c15="http://schemas.microsoft.com/office/drawing/2012/chart">
                  <c:ext xmlns:c16="http://schemas.microsoft.com/office/drawing/2014/chart" uri="{C3380CC4-5D6E-409C-BE32-E72D297353CC}">
                    <c16:uniqueId val="{00000008-6060-45E6-A2D3-2DCBA8ED6685}"/>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NY</c:v>
                      </c:pt>
                    </c:strCache>
                  </c:strRef>
                </c:tx>
                <c:spPr>
                  <a:ln w="28575" cap="rnd">
                    <a:solidFill>
                      <a:schemeClr val="accent6">
                        <a:lumMod val="80000"/>
                        <a:lumOff val="20000"/>
                      </a:schemeClr>
                    </a:solidFill>
                    <a:round/>
                  </a:ln>
                  <a:effectLst/>
                </c:spPr>
                <c:marker>
                  <c:symbol val="circle"/>
                  <c:size val="5"/>
                  <c:spPr>
                    <a:solidFill>
                      <a:schemeClr val="accent6">
                        <a:lumMod val="80000"/>
                        <a:lumOff val="20000"/>
                      </a:schemeClr>
                    </a:solidFill>
                    <a:ln w="9525">
                      <a:solidFill>
                        <a:schemeClr val="accent6">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xmlns:c15="http://schemas.microsoft.com/office/drawing/2012/chart">
                      <c:ext xmlns:c15="http://schemas.microsoft.com/office/drawing/2012/chart" uri="{02D57815-91ED-43cb-92C2-25804820EDAC}">
                        <c15:formulaRef>
                          <c15:sqref>Sheet1!$H$2:$H$10</c15:sqref>
                        </c15:formulaRef>
                      </c:ext>
                    </c:extLst>
                    <c:numCache>
                      <c:formatCode>General</c:formatCode>
                      <c:ptCount val="9"/>
                      <c:pt idx="0">
                        <c:v>8.1967213114755265E-3</c:v>
                      </c:pt>
                      <c:pt idx="1">
                        <c:v>4.0650406504064169E-3</c:v>
                      </c:pt>
                      <c:pt idx="2">
                        <c:v>-4.4534412955465501E-2</c:v>
                      </c:pt>
                      <c:pt idx="3">
                        <c:v>8.4745762711864094E-3</c:v>
                      </c:pt>
                      <c:pt idx="4">
                        <c:v>-6.3025210084033612E-2</c:v>
                      </c:pt>
                      <c:pt idx="5">
                        <c:v>-5.8295964125560568E-2</c:v>
                      </c:pt>
                      <c:pt idx="6">
                        <c:v>4.7619047619047616E-2</c:v>
                      </c:pt>
                      <c:pt idx="7">
                        <c:v>9.0909090909090592E-3</c:v>
                      </c:pt>
                      <c:pt idx="8">
                        <c:v>-6.7567567567567571E-2</c:v>
                      </c:pt>
                    </c:numCache>
                  </c:numRef>
                </c:val>
                <c:smooth val="0"/>
                <c:extLst xmlns:c15="http://schemas.microsoft.com/office/drawing/2012/chart">
                  <c:ext xmlns:c16="http://schemas.microsoft.com/office/drawing/2014/chart" uri="{C3380CC4-5D6E-409C-BE32-E72D297353CC}">
                    <c16:uniqueId val="{00000009-6060-45E6-A2D3-2DCBA8ED6685}"/>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RI</c:v>
                      </c:pt>
                    </c:strCache>
                  </c:strRef>
                </c:tx>
                <c:spPr>
                  <a:ln w="28575" cap="rnd">
                    <a:solidFill>
                      <a:schemeClr val="accent4">
                        <a:lumMod val="80000"/>
                        <a:lumOff val="20000"/>
                      </a:schemeClr>
                    </a:solidFill>
                    <a:round/>
                  </a:ln>
                  <a:effectLst/>
                </c:spPr>
                <c:marker>
                  <c:symbol val="circle"/>
                  <c:size val="5"/>
                  <c:spPr>
                    <a:solidFill>
                      <a:schemeClr val="accent4">
                        <a:lumMod val="80000"/>
                        <a:lumOff val="20000"/>
                      </a:schemeClr>
                    </a:solidFill>
                    <a:ln w="9525">
                      <a:solidFill>
                        <a:schemeClr val="accent4">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Sheet1!$A$2:$A$10</c15:sqref>
                        </c15:formulaRef>
                      </c:ext>
                    </c:extLst>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extLst xmlns:c15="http://schemas.microsoft.com/office/drawing/2012/chart">
                      <c:ext xmlns:c15="http://schemas.microsoft.com/office/drawing/2012/chart" uri="{02D57815-91ED-43cb-92C2-25804820EDAC}">
                        <c15:formulaRef>
                          <c15:sqref>Sheet1!$J$2:$J$10</c15:sqref>
                        </c15:formulaRef>
                      </c:ext>
                    </c:extLst>
                    <c:numCache>
                      <c:formatCode>General</c:formatCode>
                      <c:ptCount val="9"/>
                      <c:pt idx="0">
                        <c:v>-0.10650887573964492</c:v>
                      </c:pt>
                      <c:pt idx="1">
                        <c:v>-5.9602649006622543E-2</c:v>
                      </c:pt>
                      <c:pt idx="2">
                        <c:v>9.1549295774647946E-2</c:v>
                      </c:pt>
                      <c:pt idx="3">
                        <c:v>3.8709677419354931E-2</c:v>
                      </c:pt>
                      <c:pt idx="4">
                        <c:v>8.0745341614906652E-2</c:v>
                      </c:pt>
                      <c:pt idx="5">
                        <c:v>0</c:v>
                      </c:pt>
                      <c:pt idx="6">
                        <c:v>2.2988505747126561E-2</c:v>
                      </c:pt>
                      <c:pt idx="7">
                        <c:v>-0.11797752808988772</c:v>
                      </c:pt>
                      <c:pt idx="8">
                        <c:v>2.5477707006369563E-2</c:v>
                      </c:pt>
                    </c:numCache>
                  </c:numRef>
                </c:val>
                <c:smooth val="0"/>
                <c:extLst xmlns:c15="http://schemas.microsoft.com/office/drawing/2012/chart">
                  <c:ext xmlns:c16="http://schemas.microsoft.com/office/drawing/2014/chart" uri="{C3380CC4-5D6E-409C-BE32-E72D297353CC}">
                    <c16:uniqueId val="{0000000A-6060-45E6-A2D3-2DCBA8ED6685}"/>
                  </c:ext>
                </c:extLst>
              </c15:ser>
            </c15:filteredLineSeries>
          </c:ext>
        </c:extLst>
      </c:lineChart>
      <c:catAx>
        <c:axId val="1432435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13141248"/>
        <c:crosses val="autoZero"/>
        <c:auto val="1"/>
        <c:lblAlgn val="ctr"/>
        <c:lblOffset val="100"/>
        <c:noMultiLvlLbl val="0"/>
      </c:catAx>
      <c:valAx>
        <c:axId val="1313141248"/>
        <c:scaling>
          <c:orientation val="minMax"/>
          <c:max val="0.14900000000000002"/>
          <c:min val="-0.1500000000000000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32435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71923231054165"/>
          <c:y val="5.0925925925925923E-2"/>
          <c:w val="0.63394523695148186"/>
          <c:h val="0.73100247885680958"/>
        </c:manualLayout>
      </c:layout>
      <c:lineChart>
        <c:grouping val="standard"/>
        <c:varyColors val="0"/>
        <c:ser>
          <c:idx val="0"/>
          <c:order val="0"/>
          <c:tx>
            <c:strRef>
              <c:f>Sheet1!$A$4</c:f>
              <c:strCache>
                <c:ptCount val="1"/>
                <c:pt idx="0">
                  <c:v>Nation</c:v>
                </c:pt>
              </c:strCache>
            </c:strRef>
          </c:tx>
          <c:spPr>
            <a:ln w="28575" cap="rnd">
              <a:solidFill>
                <a:schemeClr val="tx2"/>
              </a:solidFill>
              <a:round/>
            </a:ln>
            <a:effectLst/>
          </c:spPr>
          <c:marker>
            <c:symbol val="none"/>
          </c:marker>
          <c:cat>
            <c:numRef>
              <c:f>Sheet1!$B$3:$L$3</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Sheet1!$B$4:$L$4</c:f>
              <c:numCache>
                <c:formatCode>"$"#,##0</c:formatCode>
                <c:ptCount val="11"/>
                <c:pt idx="0">
                  <c:v>7052</c:v>
                </c:pt>
                <c:pt idx="1">
                  <c:v>7236</c:v>
                </c:pt>
                <c:pt idx="2">
                  <c:v>7477</c:v>
                </c:pt>
                <c:pt idx="3">
                  <c:v>7611</c:v>
                </c:pt>
                <c:pt idx="4">
                  <c:v>7938</c:v>
                </c:pt>
                <c:pt idx="5">
                  <c:v>8337</c:v>
                </c:pt>
                <c:pt idx="6">
                  <c:v>8652</c:v>
                </c:pt>
                <c:pt idx="7">
                  <c:v>8936</c:v>
                </c:pt>
                <c:pt idx="8">
                  <c:v>9246</c:v>
                </c:pt>
                <c:pt idx="9">
                  <c:v>9671</c:v>
                </c:pt>
                <c:pt idx="10">
                  <c:v>10191</c:v>
                </c:pt>
              </c:numCache>
            </c:numRef>
          </c:val>
          <c:smooth val="0"/>
          <c:extLst>
            <c:ext xmlns:c16="http://schemas.microsoft.com/office/drawing/2014/chart" uri="{C3380CC4-5D6E-409C-BE32-E72D297353CC}">
              <c16:uniqueId val="{00000000-05C6-4B0F-890B-D3E731308AC5}"/>
            </c:ext>
          </c:extLst>
        </c:ser>
        <c:ser>
          <c:idx val="1"/>
          <c:order val="1"/>
          <c:tx>
            <c:strRef>
              <c:f>Sheet1!$A$5</c:f>
              <c:strCache>
                <c:ptCount val="1"/>
                <c:pt idx="0">
                  <c:v>California</c:v>
                </c:pt>
              </c:strCache>
            </c:strRef>
          </c:tx>
          <c:spPr>
            <a:ln w="28575" cap="rnd">
              <a:solidFill>
                <a:schemeClr val="accent6"/>
              </a:solidFill>
              <a:round/>
            </a:ln>
            <a:effectLst/>
          </c:spPr>
          <c:marker>
            <c:symbol val="none"/>
          </c:marker>
          <c:cat>
            <c:numRef>
              <c:f>Sheet1!$B$3:$L$3</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Sheet1!$B$5:$L$5</c:f>
              <c:numCache>
                <c:formatCode>"$"#,##0</c:formatCode>
                <c:ptCount val="11"/>
                <c:pt idx="0">
                  <c:v>6480</c:v>
                </c:pt>
                <c:pt idx="1">
                  <c:v>6741</c:v>
                </c:pt>
                <c:pt idx="2">
                  <c:v>7038</c:v>
                </c:pt>
                <c:pt idx="3">
                  <c:v>7241</c:v>
                </c:pt>
                <c:pt idx="4">
                  <c:v>7472</c:v>
                </c:pt>
                <c:pt idx="5">
                  <c:v>7998</c:v>
                </c:pt>
                <c:pt idx="6">
                  <c:v>8325</c:v>
                </c:pt>
                <c:pt idx="7">
                  <c:v>8594</c:v>
                </c:pt>
                <c:pt idx="8">
                  <c:v>9069</c:v>
                </c:pt>
                <c:pt idx="9">
                  <c:v>9628</c:v>
                </c:pt>
                <c:pt idx="10">
                  <c:v>10299</c:v>
                </c:pt>
              </c:numCache>
            </c:numRef>
          </c:val>
          <c:smooth val="0"/>
          <c:extLst>
            <c:ext xmlns:c16="http://schemas.microsoft.com/office/drawing/2014/chart" uri="{C3380CC4-5D6E-409C-BE32-E72D297353CC}">
              <c16:uniqueId val="{00000001-05C6-4B0F-890B-D3E731308AC5}"/>
            </c:ext>
          </c:extLst>
        </c:ser>
        <c:dLbls>
          <c:showLegendKey val="0"/>
          <c:showVal val="0"/>
          <c:showCatName val="0"/>
          <c:showSerName val="0"/>
          <c:showPercent val="0"/>
          <c:showBubbleSize val="0"/>
        </c:dLbls>
        <c:smooth val="0"/>
        <c:axId val="1164949792"/>
        <c:axId val="1164951952"/>
      </c:lineChart>
      <c:catAx>
        <c:axId val="11649497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1380000" spcFirstLastPara="1" vertOverflow="ellipsis" wrap="square" anchor="ctr" anchorCtr="1"/>
          <a:lstStyle/>
          <a:p>
            <a:pPr>
              <a:defRPr sz="12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1164951952"/>
        <c:crosses val="autoZero"/>
        <c:auto val="1"/>
        <c:lblAlgn val="ctr"/>
        <c:lblOffset val="100"/>
        <c:noMultiLvlLbl val="0"/>
      </c:catAx>
      <c:valAx>
        <c:axId val="1164951952"/>
        <c:scaling>
          <c:orientation val="minMax"/>
          <c:min val="5000"/>
        </c:scaling>
        <c:delete val="0"/>
        <c:axPos val="l"/>
        <c:numFmt formatCode="&quot;$&quot;#,##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3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1164949792"/>
        <c:crosses val="autoZero"/>
        <c:crossBetween val="between"/>
        <c:majorUnit val="2000"/>
      </c:valAx>
      <c:spPr>
        <a:noFill/>
        <a:ln>
          <a:noFill/>
        </a:ln>
        <a:effectLst/>
      </c:spPr>
    </c:plotArea>
    <c:legend>
      <c:legendPos val="b"/>
      <c:layout>
        <c:manualLayout>
          <c:xMode val="edge"/>
          <c:yMode val="edge"/>
          <c:x val="0.76157847908268761"/>
          <c:y val="0.21817074948964713"/>
          <c:w val="0.19832845297520829"/>
          <c:h val="0.40682925051035296"/>
        </c:manualLayout>
      </c:layout>
      <c:overlay val="0"/>
      <c:spPr>
        <a:noFill/>
        <a:ln>
          <a:noFill/>
        </a:ln>
        <a:effectLst/>
      </c:spPr>
      <c:txPr>
        <a:bodyPr rot="0" spcFirstLastPara="1" vertOverflow="ellipsis" vert="horz" wrap="square" anchor="ctr" anchorCtr="1"/>
        <a:lstStyle/>
        <a:p>
          <a:pPr>
            <a:defRPr sz="13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71923231054165"/>
          <c:y val="5.0925925925925923E-2"/>
          <c:w val="0.63394523695148186"/>
          <c:h val="0.73100247885680958"/>
        </c:manualLayout>
      </c:layout>
      <c:lineChart>
        <c:grouping val="standard"/>
        <c:varyColors val="0"/>
        <c:ser>
          <c:idx val="0"/>
          <c:order val="0"/>
          <c:tx>
            <c:strRef>
              <c:f>'[per capita nhe personal health care expenditures graph.xlsx]Hospitals'!$A$4</c:f>
              <c:strCache>
                <c:ptCount val="1"/>
                <c:pt idx="0">
                  <c:v>Nation</c:v>
                </c:pt>
              </c:strCache>
            </c:strRef>
          </c:tx>
          <c:spPr>
            <a:ln w="28575" cap="rnd">
              <a:solidFill>
                <a:schemeClr val="tx2"/>
              </a:solidFill>
              <a:round/>
            </a:ln>
            <a:effectLst/>
          </c:spPr>
          <c:marker>
            <c:symbol val="none"/>
          </c:marker>
          <c:cat>
            <c:numRef>
              <c:f>'[per capita nhe personal health care expenditures graph.xlsx]Hospitals'!$B$3:$L$3</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'[per capita nhe personal health care expenditures graph.xlsx]Hospitals'!$B$4:$L$4</c:f>
              <c:numCache>
                <c:formatCode>"$"#,##0</c:formatCode>
                <c:ptCount val="11"/>
                <c:pt idx="0">
                  <c:v>2615</c:v>
                </c:pt>
                <c:pt idx="1">
                  <c:v>2674</c:v>
                </c:pt>
                <c:pt idx="2">
                  <c:v>2797</c:v>
                </c:pt>
                <c:pt idx="3">
                  <c:v>2869</c:v>
                </c:pt>
                <c:pt idx="4">
                  <c:v>2954</c:v>
                </c:pt>
                <c:pt idx="5">
                  <c:v>3083</c:v>
                </c:pt>
                <c:pt idx="6">
                  <c:v>3205</c:v>
                </c:pt>
                <c:pt idx="7">
                  <c:v>3314</c:v>
                </c:pt>
                <c:pt idx="8">
                  <c:v>3435</c:v>
                </c:pt>
                <c:pt idx="9">
                  <c:v>3636</c:v>
                </c:pt>
                <c:pt idx="10">
                  <c:v>3855</c:v>
                </c:pt>
              </c:numCache>
            </c:numRef>
          </c:val>
          <c:smooth val="0"/>
          <c:extLst>
            <c:ext xmlns:c16="http://schemas.microsoft.com/office/drawing/2014/chart" uri="{C3380CC4-5D6E-409C-BE32-E72D297353CC}">
              <c16:uniqueId val="{00000000-7FD4-4F4D-9ECD-BF7A610E12FD}"/>
            </c:ext>
          </c:extLst>
        </c:ser>
        <c:ser>
          <c:idx val="1"/>
          <c:order val="1"/>
          <c:tx>
            <c:strRef>
              <c:f>'[per capita nhe personal health care expenditures graph.xlsx]Hospitals'!$A$5</c:f>
              <c:strCache>
                <c:ptCount val="1"/>
                <c:pt idx="0">
                  <c:v>California</c:v>
                </c:pt>
              </c:strCache>
            </c:strRef>
          </c:tx>
          <c:spPr>
            <a:ln w="28575" cap="rnd">
              <a:solidFill>
                <a:schemeClr val="accent6"/>
              </a:solidFill>
              <a:round/>
            </a:ln>
            <a:effectLst/>
          </c:spPr>
          <c:marker>
            <c:symbol val="none"/>
          </c:marker>
          <c:cat>
            <c:numRef>
              <c:f>'[per capita nhe personal health care expenditures graph.xlsx]Hospitals'!$B$3:$L$3</c:f>
              <c:numCache>
                <c:formatCode>General</c:formatCode>
                <c:ptCount val="11"/>
                <c:pt idx="0">
                  <c:v>2010</c:v>
                </c:pt>
                <c:pt idx="1">
                  <c:v>2011</c:v>
                </c:pt>
                <c:pt idx="2">
                  <c:v>2012</c:v>
                </c:pt>
                <c:pt idx="3">
                  <c:v>2013</c:v>
                </c:pt>
                <c:pt idx="4">
                  <c:v>2014</c:v>
                </c:pt>
                <c:pt idx="5">
                  <c:v>2015</c:v>
                </c:pt>
                <c:pt idx="6">
                  <c:v>2016</c:v>
                </c:pt>
                <c:pt idx="7">
                  <c:v>2017</c:v>
                </c:pt>
                <c:pt idx="8">
                  <c:v>2018</c:v>
                </c:pt>
                <c:pt idx="9">
                  <c:v>2019</c:v>
                </c:pt>
                <c:pt idx="10">
                  <c:v>2020</c:v>
                </c:pt>
              </c:numCache>
            </c:numRef>
          </c:cat>
          <c:val>
            <c:numRef>
              <c:f>'[per capita nhe personal health care expenditures graph.xlsx]Hospitals'!$B$5:$L$5</c:f>
              <c:numCache>
                <c:formatCode>"$"#,##0</c:formatCode>
                <c:ptCount val="11"/>
                <c:pt idx="0">
                  <c:v>2311</c:v>
                </c:pt>
                <c:pt idx="1">
                  <c:v>2454</c:v>
                </c:pt>
                <c:pt idx="2">
                  <c:v>2567</c:v>
                </c:pt>
                <c:pt idx="3">
                  <c:v>2701</c:v>
                </c:pt>
                <c:pt idx="4">
                  <c:v>2753</c:v>
                </c:pt>
                <c:pt idx="5">
                  <c:v>2984</c:v>
                </c:pt>
                <c:pt idx="6">
                  <c:v>3097</c:v>
                </c:pt>
                <c:pt idx="7">
                  <c:v>3188</c:v>
                </c:pt>
                <c:pt idx="8">
                  <c:v>3419</c:v>
                </c:pt>
                <c:pt idx="9">
                  <c:v>3642</c:v>
                </c:pt>
                <c:pt idx="10">
                  <c:v>3838</c:v>
                </c:pt>
              </c:numCache>
            </c:numRef>
          </c:val>
          <c:smooth val="0"/>
          <c:extLst>
            <c:ext xmlns:c16="http://schemas.microsoft.com/office/drawing/2014/chart" uri="{C3380CC4-5D6E-409C-BE32-E72D297353CC}">
              <c16:uniqueId val="{00000001-7FD4-4F4D-9ECD-BF7A610E12FD}"/>
            </c:ext>
          </c:extLst>
        </c:ser>
        <c:dLbls>
          <c:showLegendKey val="0"/>
          <c:showVal val="0"/>
          <c:showCatName val="0"/>
          <c:showSerName val="0"/>
          <c:showPercent val="0"/>
          <c:showBubbleSize val="0"/>
        </c:dLbls>
        <c:smooth val="0"/>
        <c:axId val="1164949792"/>
        <c:axId val="1164951952"/>
      </c:lineChart>
      <c:catAx>
        <c:axId val="11649497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1380000" spcFirstLastPara="1" vertOverflow="ellipsis" wrap="square" anchor="ctr" anchorCtr="1"/>
          <a:lstStyle/>
          <a:p>
            <a:pPr>
              <a:defRPr sz="14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1164951952"/>
        <c:crosses val="autoZero"/>
        <c:auto val="1"/>
        <c:lblAlgn val="ctr"/>
        <c:lblOffset val="100"/>
        <c:noMultiLvlLbl val="0"/>
      </c:catAx>
      <c:valAx>
        <c:axId val="1164951952"/>
        <c:scaling>
          <c:orientation val="minMax"/>
          <c:min val="2000"/>
        </c:scaling>
        <c:delete val="0"/>
        <c:axPos val="l"/>
        <c:numFmt formatCode="&quot;$&quot;#,##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1164949792"/>
        <c:crosses val="autoZero"/>
        <c:crossBetween val="between"/>
        <c:majorUnit val="500"/>
      </c:valAx>
      <c:spPr>
        <a:noFill/>
        <a:ln>
          <a:noFill/>
        </a:ln>
        <a:effectLst/>
      </c:spPr>
    </c:plotArea>
    <c:legend>
      <c:legendPos val="b"/>
      <c:layout>
        <c:manualLayout>
          <c:xMode val="edge"/>
          <c:yMode val="edge"/>
          <c:x val="0.76157847908268761"/>
          <c:y val="0.21817074948964713"/>
          <c:w val="0.19832845297520829"/>
          <c:h val="0.40682925051035296"/>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Regional</a:t>
            </a:r>
            <a:r>
              <a:rPr lang="en-US" b="1" baseline="0" dirty="0">
                <a:solidFill>
                  <a:schemeClr val="tx1"/>
                </a:solidFill>
              </a:rPr>
              <a:t> Price Parities (2013 - 2022) </a:t>
            </a:r>
            <a:r>
              <a:rPr lang="en-US" b="1" baseline="30000" dirty="0">
                <a:solidFill>
                  <a:schemeClr val="tx1"/>
                </a:solidFill>
              </a:rPr>
              <a:t>(1)</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Sheet1!$B$2:$B$11</c:f>
              <c:numCache>
                <c:formatCode>General</c:formatCode>
                <c:ptCount val="10"/>
                <c:pt idx="0">
                  <c:v>109.63800000000001</c:v>
                </c:pt>
                <c:pt idx="1">
                  <c:v>109.887</c:v>
                </c:pt>
                <c:pt idx="2">
                  <c:v>110.64400000000001</c:v>
                </c:pt>
                <c:pt idx="3">
                  <c:v>109.866</c:v>
                </c:pt>
                <c:pt idx="4">
                  <c:v>110.925</c:v>
                </c:pt>
                <c:pt idx="5">
                  <c:v>111.97199999999999</c:v>
                </c:pt>
                <c:pt idx="6">
                  <c:v>111.08199999999999</c:v>
                </c:pt>
                <c:pt idx="7">
                  <c:v>111.876</c:v>
                </c:pt>
                <c:pt idx="8">
                  <c:v>111.886</c:v>
                </c:pt>
                <c:pt idx="9">
                  <c:v>112.47</c:v>
                </c:pt>
              </c:numCache>
            </c:numRef>
          </c:val>
          <c:smooth val="0"/>
          <c:extLst>
            <c:ext xmlns:c16="http://schemas.microsoft.com/office/drawing/2014/chart" uri="{C3380CC4-5D6E-409C-BE32-E72D297353CC}">
              <c16:uniqueId val="{00000000-084B-4F02-BAE9-F4314CEE64B6}"/>
            </c:ext>
          </c:extLst>
        </c:ser>
        <c:ser>
          <c:idx val="1"/>
          <c:order val="1"/>
          <c:tx>
            <c:strRef>
              <c:f>Sheet1!$C$1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Sheet1!$C$2:$C$11</c:f>
              <c:numCache>
                <c:formatCode>General</c:formatCode>
                <c:ptCount val="10"/>
                <c:pt idx="0">
                  <c:v>103.316</c:v>
                </c:pt>
                <c:pt idx="1">
                  <c:v>104.535</c:v>
                </c:pt>
                <c:pt idx="2">
                  <c:v>104.94799999999999</c:v>
                </c:pt>
                <c:pt idx="3">
                  <c:v>108.185</c:v>
                </c:pt>
                <c:pt idx="4">
                  <c:v>107.258</c:v>
                </c:pt>
                <c:pt idx="5">
                  <c:v>107.264</c:v>
                </c:pt>
                <c:pt idx="6">
                  <c:v>107.011</c:v>
                </c:pt>
                <c:pt idx="7">
                  <c:v>109.014</c:v>
                </c:pt>
                <c:pt idx="8">
                  <c:v>106.626</c:v>
                </c:pt>
                <c:pt idx="9">
                  <c:v>109.393</c:v>
                </c:pt>
              </c:numCache>
            </c:numRef>
          </c:val>
          <c:smooth val="0"/>
          <c:extLst>
            <c:ext xmlns:c16="http://schemas.microsoft.com/office/drawing/2014/chart" uri="{C3380CC4-5D6E-409C-BE32-E72D297353CC}">
              <c16:uniqueId val="{00000001-084B-4F02-BAE9-F4314CEE64B6}"/>
            </c:ext>
          </c:extLst>
        </c:ser>
        <c:ser>
          <c:idx val="2"/>
          <c:order val="2"/>
          <c:tx>
            <c:strRef>
              <c:f>Sheet1!$D$1</c:f>
              <c:strCache>
                <c:ptCount val="1"/>
                <c:pt idx="0">
                  <c:v>OR</c:v>
                </c:pt>
              </c:strCache>
            </c:strRef>
          </c:tx>
          <c:spPr>
            <a:ln w="28575" cap="rnd">
              <a:solidFill>
                <a:srgbClr val="FFC000"/>
              </a:solidFill>
              <a:round/>
            </a:ln>
            <a:effectLst/>
          </c:spPr>
          <c:marker>
            <c:symbol val="circle"/>
            <c:size val="5"/>
            <c:spPr>
              <a:solidFill>
                <a:schemeClr val="accent4"/>
              </a:solidFill>
              <a:ln w="9525">
                <a:solidFill>
                  <a:schemeClr val="accent4"/>
                </a:solidFill>
              </a:ln>
              <a:effectLst/>
            </c:spPr>
          </c:marker>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Sheet1!$D$2:$D$11</c:f>
              <c:numCache>
                <c:formatCode>General</c:formatCode>
                <c:ptCount val="10"/>
                <c:pt idx="0">
                  <c:v>100.146</c:v>
                </c:pt>
                <c:pt idx="1">
                  <c:v>99.747</c:v>
                </c:pt>
                <c:pt idx="2">
                  <c:v>101.14400000000001</c:v>
                </c:pt>
                <c:pt idx="3">
                  <c:v>99.594999999999999</c:v>
                </c:pt>
                <c:pt idx="4">
                  <c:v>101.486</c:v>
                </c:pt>
                <c:pt idx="5">
                  <c:v>104.706</c:v>
                </c:pt>
                <c:pt idx="6">
                  <c:v>103.84699999999999</c:v>
                </c:pt>
                <c:pt idx="7">
                  <c:v>103.17700000000001</c:v>
                </c:pt>
                <c:pt idx="8">
                  <c:v>103.102</c:v>
                </c:pt>
                <c:pt idx="9">
                  <c:v>106.565</c:v>
                </c:pt>
              </c:numCache>
            </c:numRef>
          </c:val>
          <c:smooth val="0"/>
          <c:extLst>
            <c:ext xmlns:c16="http://schemas.microsoft.com/office/drawing/2014/chart" uri="{C3380CC4-5D6E-409C-BE32-E72D297353CC}">
              <c16:uniqueId val="{00000002-084B-4F02-BAE9-F4314CEE64B6}"/>
            </c:ext>
          </c:extLst>
        </c:ser>
        <c:ser>
          <c:idx val="3"/>
          <c:order val="3"/>
          <c:tx>
            <c:strRef>
              <c:f>Sheet1!$E$1</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Sheet1!$E$2:$E$11</c:f>
              <c:numCache>
                <c:formatCode>General</c:formatCode>
                <c:ptCount val="10"/>
                <c:pt idx="0">
                  <c:v>102.45</c:v>
                </c:pt>
                <c:pt idx="1">
                  <c:v>103.861</c:v>
                </c:pt>
                <c:pt idx="2">
                  <c:v>104.34399999999999</c:v>
                </c:pt>
                <c:pt idx="3">
                  <c:v>105.55500000000001</c:v>
                </c:pt>
                <c:pt idx="4">
                  <c:v>107.45099999999999</c:v>
                </c:pt>
                <c:pt idx="5">
                  <c:v>107.124</c:v>
                </c:pt>
                <c:pt idx="6">
                  <c:v>107.989</c:v>
                </c:pt>
                <c:pt idx="7">
                  <c:v>107.78100000000001</c:v>
                </c:pt>
                <c:pt idx="8">
                  <c:v>108.828</c:v>
                </c:pt>
                <c:pt idx="9">
                  <c:v>109.849</c:v>
                </c:pt>
              </c:numCache>
            </c:numRef>
          </c:val>
          <c:smooth val="0"/>
          <c:extLst>
            <c:ext xmlns:c16="http://schemas.microsoft.com/office/drawing/2014/chart" uri="{C3380CC4-5D6E-409C-BE32-E72D297353CC}">
              <c16:uniqueId val="{00000003-084B-4F02-BAE9-F4314CEE64B6}"/>
            </c:ext>
          </c:extLst>
        </c:ser>
        <c:ser>
          <c:idx val="4"/>
          <c:order val="4"/>
          <c:tx>
            <c:strRef>
              <c:f>Sheet1!$F$1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Sheet1!$F$2:$F$11</c:f>
              <c:numCache>
                <c:formatCode>General</c:formatCode>
                <c:ptCount val="10"/>
                <c:pt idx="0">
                  <c:v>100</c:v>
                </c:pt>
                <c:pt idx="1">
                  <c:v>100</c:v>
                </c:pt>
                <c:pt idx="2">
                  <c:v>100</c:v>
                </c:pt>
                <c:pt idx="3">
                  <c:v>100</c:v>
                </c:pt>
                <c:pt idx="4">
                  <c:v>100</c:v>
                </c:pt>
                <c:pt idx="5">
                  <c:v>100</c:v>
                </c:pt>
                <c:pt idx="6">
                  <c:v>100</c:v>
                </c:pt>
                <c:pt idx="7">
                  <c:v>100</c:v>
                </c:pt>
                <c:pt idx="8">
                  <c:v>100</c:v>
                </c:pt>
                <c:pt idx="9">
                  <c:v>100</c:v>
                </c:pt>
              </c:numCache>
            </c:numRef>
          </c:val>
          <c:smooth val="0"/>
          <c:extLst>
            <c:ext xmlns:c16="http://schemas.microsoft.com/office/drawing/2014/chart" uri="{C3380CC4-5D6E-409C-BE32-E72D297353CC}">
              <c16:uniqueId val="{00000004-084B-4F02-BAE9-F4314CEE64B6}"/>
            </c:ext>
          </c:extLst>
        </c:ser>
        <c:dLbls>
          <c:showLegendKey val="0"/>
          <c:showVal val="0"/>
          <c:showCatName val="0"/>
          <c:showSerName val="0"/>
          <c:showPercent val="0"/>
          <c:showBubbleSize val="0"/>
        </c:dLbls>
        <c:marker val="1"/>
        <c:smooth val="0"/>
        <c:axId val="1531879008"/>
        <c:axId val="1486266176"/>
      </c:lineChart>
      <c:catAx>
        <c:axId val="1531879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1486266176"/>
        <c:crosses val="autoZero"/>
        <c:auto val="1"/>
        <c:lblAlgn val="ctr"/>
        <c:lblOffset val="100"/>
        <c:noMultiLvlLbl val="0"/>
      </c:catAx>
      <c:valAx>
        <c:axId val="1486266176"/>
        <c:scaling>
          <c:orientation val="minMax"/>
          <c:max val="113"/>
          <c:min val="9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1531879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400918635170598E-2"/>
          <c:y val="5.0925925925925923E-2"/>
          <c:w val="0.65743221050857015"/>
          <c:h val="0.7289858559346748"/>
        </c:manualLayout>
      </c:layout>
      <c:lineChart>
        <c:grouping val="standard"/>
        <c:varyColors val="0"/>
        <c:ser>
          <c:idx val="1"/>
          <c:order val="0"/>
          <c:tx>
            <c:strRef>
              <c:f>Sheet1!$C$5</c:f>
              <c:strCache>
                <c:ptCount val="1"/>
                <c:pt idx="0">
                  <c:v>Actual Patient Revenue</c:v>
                </c:pt>
              </c:strCache>
            </c:strRef>
          </c:tx>
          <c:spPr>
            <a:ln w="28575" cap="rnd">
              <a:solidFill>
                <a:schemeClr val="accent2"/>
              </a:solidFill>
              <a:round/>
            </a:ln>
            <a:effectLst/>
          </c:spPr>
          <c:marker>
            <c:symbol val="none"/>
          </c:marker>
          <c:cat>
            <c:numRef>
              <c:f>Sheet1!$D$3:$I$3</c:f>
              <c:numCache>
                <c:formatCode>General</c:formatCode>
                <c:ptCount val="6"/>
                <c:pt idx="0">
                  <c:v>2017</c:v>
                </c:pt>
                <c:pt idx="1">
                  <c:v>2018</c:v>
                </c:pt>
                <c:pt idx="2">
                  <c:v>2019</c:v>
                </c:pt>
                <c:pt idx="3">
                  <c:v>2020</c:v>
                </c:pt>
                <c:pt idx="4">
                  <c:v>2021</c:v>
                </c:pt>
                <c:pt idx="5">
                  <c:v>2022</c:v>
                </c:pt>
              </c:numCache>
            </c:numRef>
          </c:cat>
          <c:val>
            <c:numRef>
              <c:f>Sheet1!$D$5:$I$5</c:f>
              <c:numCache>
                <c:formatCode>"$"#,##0</c:formatCode>
                <c:ptCount val="6"/>
                <c:pt idx="0">
                  <c:v>114.3123386</c:v>
                </c:pt>
                <c:pt idx="1">
                  <c:v>123.86528418899999</c:v>
                </c:pt>
                <c:pt idx="2">
                  <c:v>129.38154161599999</c:v>
                </c:pt>
                <c:pt idx="3">
                  <c:v>129.20031127199999</c:v>
                </c:pt>
                <c:pt idx="4">
                  <c:v>139.98095064699999</c:v>
                </c:pt>
                <c:pt idx="5">
                  <c:v>148.992955481</c:v>
                </c:pt>
              </c:numCache>
            </c:numRef>
          </c:val>
          <c:smooth val="0"/>
          <c:extLst>
            <c:ext xmlns:c16="http://schemas.microsoft.com/office/drawing/2014/chart" uri="{C3380CC4-5D6E-409C-BE32-E72D297353CC}">
              <c16:uniqueId val="{00000000-6BFA-41BC-A33F-ED0CF419975A}"/>
            </c:ext>
          </c:extLst>
        </c:ser>
        <c:ser>
          <c:idx val="0"/>
          <c:order val="1"/>
          <c:tx>
            <c:strRef>
              <c:f>Sheet1!$C$4</c:f>
              <c:strCache>
                <c:ptCount val="1"/>
                <c:pt idx="0">
                  <c:v>Revenue at 3% Annual Growth</c:v>
                </c:pt>
              </c:strCache>
            </c:strRef>
          </c:tx>
          <c:spPr>
            <a:ln w="28575" cap="rnd">
              <a:solidFill>
                <a:schemeClr val="accent1"/>
              </a:solidFill>
              <a:round/>
            </a:ln>
            <a:effectLst/>
          </c:spPr>
          <c:marker>
            <c:symbol val="none"/>
          </c:marker>
          <c:cat>
            <c:numRef>
              <c:f>Sheet1!$D$3:$I$3</c:f>
              <c:numCache>
                <c:formatCode>General</c:formatCode>
                <c:ptCount val="6"/>
                <c:pt idx="0">
                  <c:v>2017</c:v>
                </c:pt>
                <c:pt idx="1">
                  <c:v>2018</c:v>
                </c:pt>
                <c:pt idx="2">
                  <c:v>2019</c:v>
                </c:pt>
                <c:pt idx="3">
                  <c:v>2020</c:v>
                </c:pt>
                <c:pt idx="4">
                  <c:v>2021</c:v>
                </c:pt>
                <c:pt idx="5">
                  <c:v>2022</c:v>
                </c:pt>
              </c:numCache>
            </c:numRef>
          </c:cat>
          <c:val>
            <c:numRef>
              <c:f>Sheet1!$D$4:$I$4</c:f>
              <c:numCache>
                <c:formatCode>"$"#,##0</c:formatCode>
                <c:ptCount val="6"/>
                <c:pt idx="0">
                  <c:v>114.3123386</c:v>
                </c:pt>
                <c:pt idx="1">
                  <c:v>117.74170875799999</c:v>
                </c:pt>
                <c:pt idx="2">
                  <c:v>121.27396002073999</c:v>
                </c:pt>
                <c:pt idx="3">
                  <c:v>124.91217882136226</c:v>
                </c:pt>
                <c:pt idx="4">
                  <c:v>128.65954418600307</c:v>
                </c:pt>
                <c:pt idx="5">
                  <c:v>132.51933051158306</c:v>
                </c:pt>
              </c:numCache>
            </c:numRef>
          </c:val>
          <c:smooth val="0"/>
          <c:extLst>
            <c:ext xmlns:c16="http://schemas.microsoft.com/office/drawing/2014/chart" uri="{C3380CC4-5D6E-409C-BE32-E72D297353CC}">
              <c16:uniqueId val="{00000001-6BFA-41BC-A33F-ED0CF419975A}"/>
            </c:ext>
          </c:extLst>
        </c:ser>
        <c:dLbls>
          <c:showLegendKey val="0"/>
          <c:showVal val="0"/>
          <c:showCatName val="0"/>
          <c:showSerName val="0"/>
          <c:showPercent val="0"/>
          <c:showBubbleSize val="0"/>
        </c:dLbls>
        <c:smooth val="0"/>
        <c:axId val="361727704"/>
        <c:axId val="707803920"/>
      </c:lineChart>
      <c:catAx>
        <c:axId val="36172770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707803920"/>
        <c:crosses val="autoZero"/>
        <c:auto val="1"/>
        <c:lblAlgn val="ctr"/>
        <c:lblOffset val="100"/>
        <c:noMultiLvlLbl val="0"/>
      </c:catAx>
      <c:valAx>
        <c:axId val="707803920"/>
        <c:scaling>
          <c:orientation val="minMax"/>
          <c:min val="110"/>
        </c:scaling>
        <c:delete val="0"/>
        <c:axPos val="l"/>
        <c:numFmt formatCode="&quot;$&quot;#,##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361727704"/>
        <c:crosses val="autoZero"/>
        <c:crossBetween val="between"/>
        <c:majorUnit val="10"/>
      </c:valAx>
      <c:spPr>
        <a:noFill/>
        <a:ln>
          <a:noFill/>
        </a:ln>
        <a:effectLst/>
      </c:spPr>
    </c:plotArea>
    <c:legend>
      <c:legendPos val="b"/>
      <c:layout>
        <c:manualLayout>
          <c:xMode val="edge"/>
          <c:yMode val="edge"/>
          <c:x val="0.75574230546763055"/>
          <c:y val="6.337634878973461E-2"/>
          <c:w val="0.2339472100871112"/>
          <c:h val="0.48754957713619129"/>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Seaford" panose="000005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ysClr val="window" lastClr="FFFFFF"/>
    </a:solidFill>
    <a:ln>
      <a:noFill/>
    </a:ln>
    <a:effectLst/>
  </c:spPr>
  <c:txPr>
    <a:bodyPr/>
    <a:lstStyle/>
    <a:p>
      <a:pPr>
        <a:defRPr/>
      </a:pPr>
      <a:endParaRPr lang="en-US"/>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590489388031592"/>
          <c:y val="4.5172564531853948E-2"/>
          <c:w val="0.27425257967400085"/>
          <c:h val="0.83269080254409444"/>
        </c:manualLayout>
      </c:layout>
      <c:pieChart>
        <c:varyColors val="1"/>
        <c:ser>
          <c:idx val="0"/>
          <c:order val="0"/>
          <c:spPr>
            <a:solidFill>
              <a:schemeClr val="tx2"/>
            </a:solidFill>
          </c:spPr>
          <c:explosion val="3"/>
          <c:dPt>
            <c:idx val="0"/>
            <c:bubble3D val="0"/>
            <c:spPr>
              <a:solidFill>
                <a:schemeClr val="tx2"/>
              </a:solidFill>
              <a:ln w="19050">
                <a:solidFill>
                  <a:schemeClr val="lt1"/>
                </a:solidFill>
              </a:ln>
              <a:effectLst/>
            </c:spPr>
            <c:extLst>
              <c:ext xmlns:c16="http://schemas.microsoft.com/office/drawing/2014/chart" uri="{C3380CC4-5D6E-409C-BE32-E72D297353CC}">
                <c16:uniqueId val="{00000001-0CBE-4CCC-8F13-C52B0449D32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CBE-4CCC-8F13-C52B0449D323}"/>
              </c:ext>
            </c:extLst>
          </c:dPt>
          <c:cat>
            <c:strRef>
              <c:f>Sheet1!$D$12:$D$13</c:f>
              <c:strCache>
                <c:ptCount val="2"/>
                <c:pt idx="0">
                  <c:v>Other Expenses</c:v>
                </c:pt>
                <c:pt idx="1">
                  <c:v>Salaries and Benefits</c:v>
                </c:pt>
              </c:strCache>
            </c:strRef>
          </c:cat>
          <c:val>
            <c:numRef>
              <c:f>Sheet1!$E$12:$E$13</c:f>
              <c:numCache>
                <c:formatCode>General</c:formatCode>
                <c:ptCount val="2"/>
                <c:pt idx="0">
                  <c:v>0.54217893141307183</c:v>
                </c:pt>
                <c:pt idx="1">
                  <c:v>0.45782106858692811</c:v>
                </c:pt>
              </c:numCache>
            </c:numRef>
          </c:val>
          <c:extLst>
            <c:ext xmlns:c16="http://schemas.microsoft.com/office/drawing/2014/chart" uri="{C3380CC4-5D6E-409C-BE32-E72D297353CC}">
              <c16:uniqueId val="{00000004-0CBE-4CCC-8F13-C52B0449D323}"/>
            </c:ext>
          </c:extLst>
        </c:ser>
        <c:dLbls>
          <c:showLegendKey val="0"/>
          <c:showVal val="0"/>
          <c:showCatName val="0"/>
          <c:showSerName val="0"/>
          <c:showPercent val="0"/>
          <c:showBubbleSize val="0"/>
          <c:showLeaderLines val="1"/>
        </c:dLbls>
        <c:firstSliceAng val="166"/>
      </c:pieChart>
      <c:spPr>
        <a:noFill/>
        <a:ln>
          <a:noFill/>
        </a:ln>
        <a:effectLst/>
      </c:spPr>
    </c:plotArea>
    <c:legend>
      <c:legendPos val="r"/>
      <c:layout>
        <c:manualLayout>
          <c:xMode val="edge"/>
          <c:yMode val="edge"/>
          <c:x val="0.31579073478839709"/>
          <c:y val="0.85806358718798659"/>
          <c:w val="0.3931070252094464"/>
          <c:h val="0.1404577537902383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Seaford" panose="000005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ysClr val="window" lastClr="FFFFFF"/>
    </a:solid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latin typeface="Seaford" panose="00000500000000000000" pitchFamily="2" charset="0"/>
              </a:rPr>
              <a:t>Growth Rate of </a:t>
            </a:r>
            <a:r>
              <a:rPr lang="en-US" sz="1600" b="1" dirty="0">
                <a:latin typeface="Seaford" panose="00000500000000000000" pitchFamily="2" charset="0"/>
              </a:rPr>
              <a:t>Uninsured Adults (2015</a:t>
            </a:r>
            <a:r>
              <a:rPr lang="en-US" sz="1600" b="1" baseline="0" dirty="0">
                <a:latin typeface="Seaford" panose="00000500000000000000" pitchFamily="2" charset="0"/>
              </a:rPr>
              <a:t> – 2020)</a:t>
            </a:r>
            <a:endParaRPr lang="en-US" sz="1600" b="1" dirty="0">
              <a:latin typeface="Seaford" panose="00000500000000000000" pitchFamily="2"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549565436601337E-2"/>
          <c:y val="0.11786668268105961"/>
          <c:w val="0.90200957594434195"/>
          <c:h val="0.77448306665615718"/>
        </c:manualLayout>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Sheet1!$A$2:$A$7</c:f>
              <c:numCache>
                <c:formatCode>General</c:formatCode>
                <c:ptCount val="6"/>
                <c:pt idx="0">
                  <c:v>2015</c:v>
                </c:pt>
                <c:pt idx="1">
                  <c:v>2016</c:v>
                </c:pt>
                <c:pt idx="2">
                  <c:v>2017</c:v>
                </c:pt>
                <c:pt idx="3">
                  <c:v>2018</c:v>
                </c:pt>
                <c:pt idx="4">
                  <c:v>2019</c:v>
                </c:pt>
                <c:pt idx="5">
                  <c:v>2020</c:v>
                </c:pt>
              </c:numCache>
            </c:numRef>
          </c:cat>
          <c:val>
            <c:numRef>
              <c:f>Sheet1!$B$2:$B$7</c:f>
              <c:numCache>
                <c:formatCode>0.0%</c:formatCode>
                <c:ptCount val="6"/>
                <c:pt idx="0">
                  <c:v>-0.3000987</c:v>
                </c:pt>
                <c:pt idx="1">
                  <c:v>-0.14028656</c:v>
                </c:pt>
                <c:pt idx="2">
                  <c:v>-2.5528740000000001E-2</c:v>
                </c:pt>
                <c:pt idx="3">
                  <c:v>1.6775769999999999E-2</c:v>
                </c:pt>
                <c:pt idx="4">
                  <c:v>6.3492880000000002E-2</c:v>
                </c:pt>
                <c:pt idx="5">
                  <c:v>-9.2044780000000007E-2</c:v>
                </c:pt>
              </c:numCache>
            </c:numRef>
          </c:val>
          <c:smooth val="0"/>
          <c:extLst>
            <c:ext xmlns:c16="http://schemas.microsoft.com/office/drawing/2014/chart" uri="{C3380CC4-5D6E-409C-BE32-E72D297353CC}">
              <c16:uniqueId val="{00000000-B510-4D9A-ABD2-B63909BD9101}"/>
            </c:ext>
          </c:extLst>
        </c:ser>
        <c:ser>
          <c:idx val="3"/>
          <c:order val="3"/>
          <c:tx>
            <c:strRef>
              <c:f>Sheet1!$E$1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Sheet1!$A$2:$A$7</c:f>
              <c:numCache>
                <c:formatCode>General</c:formatCode>
                <c:ptCount val="6"/>
                <c:pt idx="0">
                  <c:v>2015</c:v>
                </c:pt>
                <c:pt idx="1">
                  <c:v>2016</c:v>
                </c:pt>
                <c:pt idx="2">
                  <c:v>2017</c:v>
                </c:pt>
                <c:pt idx="3">
                  <c:v>2018</c:v>
                </c:pt>
                <c:pt idx="4">
                  <c:v>2019</c:v>
                </c:pt>
                <c:pt idx="5">
                  <c:v>2020</c:v>
                </c:pt>
              </c:numCache>
            </c:numRef>
          </c:cat>
          <c:val>
            <c:numRef>
              <c:f>Sheet1!$E$2:$E$7</c:f>
              <c:numCache>
                <c:formatCode>0.0%</c:formatCode>
                <c:ptCount val="6"/>
                <c:pt idx="0">
                  <c:v>-0.12973192</c:v>
                </c:pt>
                <c:pt idx="1">
                  <c:v>-7.4363360000000003E-2</c:v>
                </c:pt>
                <c:pt idx="2">
                  <c:v>6.7115170000000002E-2</c:v>
                </c:pt>
                <c:pt idx="3">
                  <c:v>1.7958289999999998E-2</c:v>
                </c:pt>
                <c:pt idx="4">
                  <c:v>5.7051079999999997E-2</c:v>
                </c:pt>
                <c:pt idx="5">
                  <c:v>-0.13290283</c:v>
                </c:pt>
              </c:numCache>
            </c:numRef>
          </c:val>
          <c:smooth val="0"/>
          <c:extLst>
            <c:ext xmlns:c16="http://schemas.microsoft.com/office/drawing/2014/chart" uri="{C3380CC4-5D6E-409C-BE32-E72D297353CC}">
              <c16:uniqueId val="{00000001-B510-4D9A-ABD2-B63909BD9101}"/>
            </c:ext>
          </c:extLst>
        </c:ser>
        <c:ser>
          <c:idx val="7"/>
          <c:order val="7"/>
          <c:tx>
            <c:strRef>
              <c:f>Sheet1!$I$1</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Sheet1!$A$2:$A$7</c:f>
              <c:numCache>
                <c:formatCode>General</c:formatCode>
                <c:ptCount val="6"/>
                <c:pt idx="0">
                  <c:v>2015</c:v>
                </c:pt>
                <c:pt idx="1">
                  <c:v>2016</c:v>
                </c:pt>
                <c:pt idx="2">
                  <c:v>2017</c:v>
                </c:pt>
                <c:pt idx="3">
                  <c:v>2018</c:v>
                </c:pt>
                <c:pt idx="4">
                  <c:v>2019</c:v>
                </c:pt>
                <c:pt idx="5">
                  <c:v>2020</c:v>
                </c:pt>
              </c:numCache>
            </c:numRef>
          </c:cat>
          <c:val>
            <c:numRef>
              <c:f>Sheet1!$I$2:$I$7</c:f>
              <c:numCache>
                <c:formatCode>0.0%</c:formatCode>
                <c:ptCount val="6"/>
                <c:pt idx="0">
                  <c:v>-0.28222322999999999</c:v>
                </c:pt>
                <c:pt idx="1">
                  <c:v>-0.11506561</c:v>
                </c:pt>
                <c:pt idx="2">
                  <c:v>0.11130394</c:v>
                </c:pt>
                <c:pt idx="3">
                  <c:v>3.7855819999999998E-2</c:v>
                </c:pt>
                <c:pt idx="4">
                  <c:v>-1.36426E-3</c:v>
                </c:pt>
                <c:pt idx="5">
                  <c:v>-6.5004229999999996E-2</c:v>
                </c:pt>
              </c:numCache>
            </c:numRef>
          </c:val>
          <c:smooth val="0"/>
          <c:extLst>
            <c:ext xmlns:c16="http://schemas.microsoft.com/office/drawing/2014/chart" uri="{C3380CC4-5D6E-409C-BE32-E72D297353CC}">
              <c16:uniqueId val="{00000002-B510-4D9A-ABD2-B63909BD9101}"/>
            </c:ext>
          </c:extLst>
        </c:ser>
        <c:ser>
          <c:idx val="9"/>
          <c:order val="9"/>
          <c:tx>
            <c:strRef>
              <c:f>Sheet1!$K$1</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Sheet1!$A$2:$A$7</c:f>
              <c:numCache>
                <c:formatCode>General</c:formatCode>
                <c:ptCount val="6"/>
                <c:pt idx="0">
                  <c:v>2015</c:v>
                </c:pt>
                <c:pt idx="1">
                  <c:v>2016</c:v>
                </c:pt>
                <c:pt idx="2">
                  <c:v>2017</c:v>
                </c:pt>
                <c:pt idx="3">
                  <c:v>2018</c:v>
                </c:pt>
                <c:pt idx="4">
                  <c:v>2019</c:v>
                </c:pt>
                <c:pt idx="5">
                  <c:v>2020</c:v>
                </c:pt>
              </c:numCache>
            </c:numRef>
          </c:cat>
          <c:val>
            <c:numRef>
              <c:f>Sheet1!$K$2:$K$7</c:f>
              <c:numCache>
                <c:formatCode>0.0%</c:formatCode>
                <c:ptCount val="6"/>
                <c:pt idx="0">
                  <c:v>-0.26298853999999999</c:v>
                </c:pt>
                <c:pt idx="1">
                  <c:v>-0.10196313999999999</c:v>
                </c:pt>
                <c:pt idx="2">
                  <c:v>3.892147E-2</c:v>
                </c:pt>
                <c:pt idx="3">
                  <c:v>5.4149429999999998E-2</c:v>
                </c:pt>
                <c:pt idx="4">
                  <c:v>2.3064850000000001E-2</c:v>
                </c:pt>
                <c:pt idx="5">
                  <c:v>-4.7603260000000001E-2</c:v>
                </c:pt>
              </c:numCache>
            </c:numRef>
          </c:val>
          <c:smooth val="0"/>
          <c:extLst>
            <c:ext xmlns:c16="http://schemas.microsoft.com/office/drawing/2014/chart" uri="{C3380CC4-5D6E-409C-BE32-E72D297353CC}">
              <c16:uniqueId val="{00000003-B510-4D9A-ABD2-B63909BD9101}"/>
            </c:ext>
          </c:extLst>
        </c:ser>
        <c:ser>
          <c:idx val="10"/>
          <c:order val="10"/>
          <c:tx>
            <c:strRef>
              <c:f>Sheet1!$L$1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Sheet1!$A$2:$A$7</c:f>
              <c:numCache>
                <c:formatCode>General</c:formatCode>
                <c:ptCount val="6"/>
                <c:pt idx="0">
                  <c:v>2015</c:v>
                </c:pt>
                <c:pt idx="1">
                  <c:v>2016</c:v>
                </c:pt>
                <c:pt idx="2">
                  <c:v>2017</c:v>
                </c:pt>
                <c:pt idx="3">
                  <c:v>2018</c:v>
                </c:pt>
                <c:pt idx="4">
                  <c:v>2019</c:v>
                </c:pt>
                <c:pt idx="5">
                  <c:v>2020</c:v>
                </c:pt>
              </c:numCache>
            </c:numRef>
          </c:cat>
          <c:val>
            <c:numRef>
              <c:f>Sheet1!$L$2:$L$7</c:f>
              <c:numCache>
                <c:formatCode>0.0%</c:formatCode>
                <c:ptCount val="6"/>
                <c:pt idx="0">
                  <c:v>-0.19338544999999999</c:v>
                </c:pt>
                <c:pt idx="1">
                  <c:v>-8.5386569999999995E-2</c:v>
                </c:pt>
                <c:pt idx="2">
                  <c:v>1.384553E-2</c:v>
                </c:pt>
                <c:pt idx="3">
                  <c:v>1.6502360000000001E-2</c:v>
                </c:pt>
                <c:pt idx="4">
                  <c:v>3.1678230000000002E-2</c:v>
                </c:pt>
                <c:pt idx="5">
                  <c:v>-3.6389449999999997E-2</c:v>
                </c:pt>
              </c:numCache>
            </c:numRef>
          </c:val>
          <c:smooth val="0"/>
          <c:extLst>
            <c:ext xmlns:c16="http://schemas.microsoft.com/office/drawing/2014/chart" uri="{C3380CC4-5D6E-409C-BE32-E72D297353CC}">
              <c16:uniqueId val="{00000004-B510-4D9A-ABD2-B63909BD9101}"/>
            </c:ext>
          </c:extLst>
        </c:ser>
        <c:dLbls>
          <c:showLegendKey val="0"/>
          <c:showVal val="0"/>
          <c:showCatName val="0"/>
          <c:showSerName val="0"/>
          <c:showPercent val="0"/>
          <c:showBubbleSize val="0"/>
        </c:dLbls>
        <c:marker val="1"/>
        <c:smooth val="0"/>
        <c:axId val="115137023"/>
        <c:axId val="1507980528"/>
        <c:extLst>
          <c:ext xmlns:c15="http://schemas.microsoft.com/office/drawing/2012/chart" uri="{02D57815-91ED-43cb-92C2-25804820EDAC}">
            <c15:filteredLineSeries>
              <c15:ser>
                <c:idx val="1"/>
                <c:order val="1"/>
                <c:tx>
                  <c:strRef>
                    <c:extLst>
                      <c:ext uri="{02D57815-91ED-43cb-92C2-25804820EDAC}">
                        <c15:formulaRef>
                          <c15:sqref>Sheet1!$C$1</c15:sqref>
                        </c15:formulaRef>
                      </c:ext>
                    </c:extLst>
                    <c:strCache>
                      <c:ptCount val="1"/>
                      <c:pt idx="0">
                        <c:v>CT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c:ext uri="{02D57815-91ED-43cb-92C2-25804820EDAC}">
                        <c15:formulaRef>
                          <c15:sqref>Sheet1!$C$2:$C$7</c15:sqref>
                        </c15:formulaRef>
                      </c:ext>
                    </c:extLst>
                    <c:numCache>
                      <c:formatCode>0.0%</c:formatCode>
                      <c:ptCount val="6"/>
                      <c:pt idx="0">
                        <c:v>-0.14449285000000001</c:v>
                      </c:pt>
                      <c:pt idx="1">
                        <c:v>-0.16575329999999999</c:v>
                      </c:pt>
                      <c:pt idx="2">
                        <c:v>9.5929570000000006E-2</c:v>
                      </c:pt>
                      <c:pt idx="3">
                        <c:v>2.6068200000000001E-3</c:v>
                      </c:pt>
                      <c:pt idx="4">
                        <c:v>0.10444119</c:v>
                      </c:pt>
                      <c:pt idx="5">
                        <c:v>-0.23031871000000001</c:v>
                      </c:pt>
                    </c:numCache>
                  </c:numRef>
                </c:val>
                <c:smooth val="0"/>
                <c:extLst>
                  <c:ext xmlns:c16="http://schemas.microsoft.com/office/drawing/2014/chart" uri="{C3380CC4-5D6E-409C-BE32-E72D297353CC}">
                    <c16:uniqueId val="{00000005-B510-4D9A-ABD2-B63909BD9101}"/>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DE</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extLst xmlns:c15="http://schemas.microsoft.com/office/drawing/2012/chart">
                      <c:ext xmlns:c15="http://schemas.microsoft.com/office/drawing/2012/char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xmlns:c15="http://schemas.microsoft.com/office/drawing/2012/chart">
                      <c:ext xmlns:c15="http://schemas.microsoft.com/office/drawing/2012/chart" uri="{02D57815-91ED-43cb-92C2-25804820EDAC}">
                        <c15:formulaRef>
                          <c15:sqref>Sheet1!$D$2:$D$7</c15:sqref>
                        </c15:formulaRef>
                      </c:ext>
                    </c:extLst>
                    <c:numCache>
                      <c:formatCode>0.0%</c:formatCode>
                      <c:ptCount val="6"/>
                      <c:pt idx="0">
                        <c:v>-0.21708590999999999</c:v>
                      </c:pt>
                      <c:pt idx="1">
                        <c:v>-5.8394500000000002E-2</c:v>
                      </c:pt>
                      <c:pt idx="2">
                        <c:v>-8.6510829999999997E-2</c:v>
                      </c:pt>
                      <c:pt idx="3">
                        <c:v>9.4419680000000006E-2</c:v>
                      </c:pt>
                      <c:pt idx="4">
                        <c:v>0.14693127</c:v>
                      </c:pt>
                      <c:pt idx="5">
                        <c:v>-8.4566999999999997E-4</c:v>
                      </c:pt>
                    </c:numCache>
                  </c:numRef>
                </c:val>
                <c:smooth val="0"/>
                <c:extLst xmlns:c15="http://schemas.microsoft.com/office/drawing/2012/chart">
                  <c:ext xmlns:c16="http://schemas.microsoft.com/office/drawing/2014/chart" uri="{C3380CC4-5D6E-409C-BE32-E72D297353CC}">
                    <c16:uniqueId val="{00000006-B510-4D9A-ABD2-B63909BD9101}"/>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MD</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xmlns:c15="http://schemas.microsoft.com/office/drawing/2012/chart">
                      <c:ext xmlns:c15="http://schemas.microsoft.com/office/drawing/2012/chart" uri="{02D57815-91ED-43cb-92C2-25804820EDAC}">
                        <c15:formulaRef>
                          <c15:sqref>Sheet1!$F$2:$F$7</c15:sqref>
                        </c15:formulaRef>
                      </c:ext>
                    </c:extLst>
                    <c:numCache>
                      <c:formatCode>0.0%</c:formatCode>
                      <c:ptCount val="6"/>
                      <c:pt idx="0">
                        <c:v>-0.19775551999999999</c:v>
                      </c:pt>
                      <c:pt idx="1">
                        <c:v>-5.0092289999999998E-2</c:v>
                      </c:pt>
                      <c:pt idx="2">
                        <c:v>-1.1190439999999999E-2</c:v>
                      </c:pt>
                      <c:pt idx="3">
                        <c:v>4.9478999999999999E-3</c:v>
                      </c:pt>
                      <c:pt idx="4">
                        <c:v>2.7158999999999999E-4</c:v>
                      </c:pt>
                      <c:pt idx="5">
                        <c:v>-5.0085049999999999E-2</c:v>
                      </c:pt>
                    </c:numCache>
                  </c:numRef>
                </c:val>
                <c:smooth val="0"/>
                <c:extLst xmlns:c15="http://schemas.microsoft.com/office/drawing/2012/chart">
                  <c:ext xmlns:c16="http://schemas.microsoft.com/office/drawing/2014/chart" uri="{C3380CC4-5D6E-409C-BE32-E72D297353CC}">
                    <c16:uniqueId val="{00000007-B510-4D9A-ABD2-B63909BD9101}"/>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NJ</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xmlns:c15="http://schemas.microsoft.com/office/drawing/2012/chart">
                      <c:ext xmlns:c15="http://schemas.microsoft.com/office/drawing/2012/chart" uri="{02D57815-91ED-43cb-92C2-25804820EDAC}">
                        <c15:formulaRef>
                          <c15:sqref>Sheet1!$G$2:$G$7</c15:sqref>
                        </c15:formulaRef>
                      </c:ext>
                    </c:extLst>
                    <c:numCache>
                      <c:formatCode>0.0%</c:formatCode>
                      <c:ptCount val="6"/>
                      <c:pt idx="0">
                        <c:v>-0.20758207000000001</c:v>
                      </c:pt>
                      <c:pt idx="1">
                        <c:v>-8.3434560000000005E-2</c:v>
                      </c:pt>
                      <c:pt idx="2">
                        <c:v>-2.3412189999999999E-2</c:v>
                      </c:pt>
                      <c:pt idx="3">
                        <c:v>-3.2885539999999998E-2</c:v>
                      </c:pt>
                      <c:pt idx="4">
                        <c:v>5.377904E-2</c:v>
                      </c:pt>
                      <c:pt idx="5">
                        <c:v>-5.7100390000000001E-2</c:v>
                      </c:pt>
                    </c:numCache>
                  </c:numRef>
                </c:val>
                <c:smooth val="0"/>
                <c:extLst xmlns:c15="http://schemas.microsoft.com/office/drawing/2012/chart">
                  <c:ext xmlns:c16="http://schemas.microsoft.com/office/drawing/2014/chart" uri="{C3380CC4-5D6E-409C-BE32-E72D297353CC}">
                    <c16:uniqueId val="{00000008-B510-4D9A-ABD2-B63909BD9101}"/>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NY</c:v>
                      </c:pt>
                    </c:strCache>
                  </c:strRef>
                </c:tx>
                <c:spPr>
                  <a:ln w="28575" cap="rnd">
                    <a:solidFill>
                      <a:schemeClr val="accent6">
                        <a:lumMod val="80000"/>
                        <a:lumOff val="20000"/>
                      </a:schemeClr>
                    </a:solidFill>
                    <a:round/>
                  </a:ln>
                  <a:effectLst/>
                </c:spPr>
                <c:marker>
                  <c:symbol val="circle"/>
                  <c:size val="5"/>
                  <c:spPr>
                    <a:solidFill>
                      <a:schemeClr val="accent6">
                        <a:lumMod val="80000"/>
                        <a:lumOff val="20000"/>
                      </a:schemeClr>
                    </a:solidFill>
                    <a:ln w="9525">
                      <a:solidFill>
                        <a:schemeClr val="accent6">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xmlns:c15="http://schemas.microsoft.com/office/drawing/2012/chart">
                      <c:ext xmlns:c15="http://schemas.microsoft.com/office/drawing/2012/chart" uri="{02D57815-91ED-43cb-92C2-25804820EDAC}">
                        <c15:formulaRef>
                          <c15:sqref>Sheet1!$H$2:$H$7</c15:sqref>
                        </c15:formulaRef>
                      </c:ext>
                    </c:extLst>
                    <c:numCache>
                      <c:formatCode>0.0%</c:formatCode>
                      <c:ptCount val="6"/>
                      <c:pt idx="0">
                        <c:v>-0.17963962</c:v>
                      </c:pt>
                      <c:pt idx="1">
                        <c:v>-0.15096388999999999</c:v>
                      </c:pt>
                      <c:pt idx="2">
                        <c:v>-7.2166910000000001E-2</c:v>
                      </c:pt>
                      <c:pt idx="3">
                        <c:v>-4.2526609999999999E-2</c:v>
                      </c:pt>
                      <c:pt idx="4">
                        <c:v>-2.0542439999999999E-2</c:v>
                      </c:pt>
                      <c:pt idx="5">
                        <c:v>-2.195677E-2</c:v>
                      </c:pt>
                    </c:numCache>
                  </c:numRef>
                </c:val>
                <c:smooth val="0"/>
                <c:extLst xmlns:c15="http://schemas.microsoft.com/office/drawing/2012/chart">
                  <c:ext xmlns:c16="http://schemas.microsoft.com/office/drawing/2014/chart" uri="{C3380CC4-5D6E-409C-BE32-E72D297353CC}">
                    <c16:uniqueId val="{00000009-B510-4D9A-ABD2-B63909BD9101}"/>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RI</c:v>
                      </c:pt>
                    </c:strCache>
                  </c:strRef>
                </c:tx>
                <c:spPr>
                  <a:ln w="28575" cap="rnd">
                    <a:solidFill>
                      <a:schemeClr val="accent4">
                        <a:lumMod val="80000"/>
                        <a:lumOff val="20000"/>
                      </a:schemeClr>
                    </a:solidFill>
                    <a:round/>
                  </a:ln>
                  <a:effectLst/>
                </c:spPr>
                <c:marker>
                  <c:symbol val="circle"/>
                  <c:size val="5"/>
                  <c:spPr>
                    <a:solidFill>
                      <a:schemeClr val="accent4">
                        <a:lumMod val="80000"/>
                        <a:lumOff val="20000"/>
                      </a:schemeClr>
                    </a:solidFill>
                    <a:ln w="9525">
                      <a:solidFill>
                        <a:schemeClr val="accent4">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Sheet1!$A$2:$A$7</c15:sqref>
                        </c15:formulaRef>
                      </c:ext>
                    </c:extLst>
                    <c:numCache>
                      <c:formatCode>General</c:formatCode>
                      <c:ptCount val="6"/>
                      <c:pt idx="0">
                        <c:v>2015</c:v>
                      </c:pt>
                      <c:pt idx="1">
                        <c:v>2016</c:v>
                      </c:pt>
                      <c:pt idx="2">
                        <c:v>2017</c:v>
                      </c:pt>
                      <c:pt idx="3">
                        <c:v>2018</c:v>
                      </c:pt>
                      <c:pt idx="4">
                        <c:v>2019</c:v>
                      </c:pt>
                      <c:pt idx="5">
                        <c:v>2020</c:v>
                      </c:pt>
                    </c:numCache>
                  </c:numRef>
                </c:cat>
                <c:val>
                  <c:numRef>
                    <c:extLst xmlns:c15="http://schemas.microsoft.com/office/drawing/2012/chart">
                      <c:ext xmlns:c15="http://schemas.microsoft.com/office/drawing/2012/chart" uri="{02D57815-91ED-43cb-92C2-25804820EDAC}">
                        <c15:formulaRef>
                          <c15:sqref>Sheet1!$J$2:$J$7</c15:sqref>
                        </c15:formulaRef>
                      </c:ext>
                    </c:extLst>
                    <c:numCache>
                      <c:formatCode>0.0%</c:formatCode>
                      <c:ptCount val="6"/>
                      <c:pt idx="0">
                        <c:v>-0.24070739999999999</c:v>
                      </c:pt>
                      <c:pt idx="1">
                        <c:v>-0.21614891999999999</c:v>
                      </c:pt>
                      <c:pt idx="2">
                        <c:v>6.4147880000000004E-2</c:v>
                      </c:pt>
                      <c:pt idx="3">
                        <c:v>-0.12711500000000001</c:v>
                      </c:pt>
                      <c:pt idx="4">
                        <c:v>5.6049059999999998E-2</c:v>
                      </c:pt>
                      <c:pt idx="5">
                        <c:v>-0.14582471</c:v>
                      </c:pt>
                    </c:numCache>
                  </c:numRef>
                </c:val>
                <c:smooth val="0"/>
                <c:extLst xmlns:c15="http://schemas.microsoft.com/office/drawing/2012/chart">
                  <c:ext xmlns:c16="http://schemas.microsoft.com/office/drawing/2014/chart" uri="{C3380CC4-5D6E-409C-BE32-E72D297353CC}">
                    <c16:uniqueId val="{0000000A-B510-4D9A-ABD2-B63909BD9101}"/>
                  </c:ext>
                </c:extLst>
              </c15:ser>
            </c15:filteredLineSeries>
          </c:ext>
        </c:extLst>
      </c:lineChart>
      <c:catAx>
        <c:axId val="115137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7980528"/>
        <c:crosses val="autoZero"/>
        <c:auto val="1"/>
        <c:lblAlgn val="ctr"/>
        <c:lblOffset val="100"/>
        <c:noMultiLvlLbl val="0"/>
      </c:catAx>
      <c:valAx>
        <c:axId val="1507980528"/>
        <c:scaling>
          <c:orientation val="minMax"/>
          <c:max val="0.12000000000000001"/>
          <c:min val="-0.310000000000000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51370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133552055993002"/>
          <c:y val="5.8387229592598934E-2"/>
          <c:w val="0.57786083293165424"/>
          <c:h val="0.74005705386641829"/>
        </c:manualLayout>
      </c:layout>
      <c:barChart>
        <c:barDir val="col"/>
        <c:grouping val="stacked"/>
        <c:varyColors val="0"/>
        <c:ser>
          <c:idx val="1"/>
          <c:order val="0"/>
          <c:tx>
            <c:strRef>
              <c:f>Sheet1!$A$3</c:f>
              <c:strCache>
                <c:ptCount val="1"/>
                <c:pt idx="0">
                  <c:v>2019 Salary</c:v>
                </c:pt>
              </c:strCache>
            </c:strRef>
          </c:tx>
          <c:spPr>
            <a:solidFill>
              <a:schemeClr val="tx2"/>
            </a:solidFill>
            <a:ln>
              <a:noFill/>
            </a:ln>
            <a:effectLst/>
          </c:spPr>
          <c:invertIfNegative val="0"/>
          <c:cat>
            <c:strRef>
              <c:f>Sheet1!$B$2:$E$2</c:f>
              <c:strCache>
                <c:ptCount val="4"/>
                <c:pt idx="0">
                  <c:v>Hospitals</c:v>
                </c:pt>
                <c:pt idx="1">
                  <c:v>Home Health</c:v>
                </c:pt>
                <c:pt idx="2">
                  <c:v>Physician Offices</c:v>
                </c:pt>
                <c:pt idx="3">
                  <c:v>SNFs</c:v>
                </c:pt>
              </c:strCache>
            </c:strRef>
          </c:cat>
          <c:val>
            <c:numRef>
              <c:f>Sheet1!$B$3:$E$3</c:f>
              <c:numCache>
                <c:formatCode>"$"#,##0</c:formatCode>
                <c:ptCount val="4"/>
                <c:pt idx="0">
                  <c:v>79460</c:v>
                </c:pt>
                <c:pt idx="1">
                  <c:v>73660</c:v>
                </c:pt>
                <c:pt idx="2">
                  <c:v>69570</c:v>
                </c:pt>
                <c:pt idx="3">
                  <c:v>69740</c:v>
                </c:pt>
              </c:numCache>
            </c:numRef>
          </c:val>
          <c:extLst>
            <c:ext xmlns:c16="http://schemas.microsoft.com/office/drawing/2014/chart" uri="{C3380CC4-5D6E-409C-BE32-E72D297353CC}">
              <c16:uniqueId val="{00000000-6CE4-4316-B88D-B0C2E9505169}"/>
            </c:ext>
          </c:extLst>
        </c:ser>
        <c:ser>
          <c:idx val="0"/>
          <c:order val="1"/>
          <c:tx>
            <c:strRef>
              <c:f>Sheet1!$A$4</c:f>
              <c:strCache>
                <c:ptCount val="1"/>
                <c:pt idx="0">
                  <c:v>Dollar Growth 2019-2022</c:v>
                </c:pt>
              </c:strCache>
            </c:strRef>
          </c:tx>
          <c:spPr>
            <a:solidFill>
              <a:schemeClr val="accent6"/>
            </a:solidFill>
            <a:ln>
              <a:noFill/>
            </a:ln>
            <a:effectLst/>
          </c:spPr>
          <c:invertIfNegative val="0"/>
          <c:cat>
            <c:strRef>
              <c:f>Sheet1!$B$2:$E$2</c:f>
              <c:strCache>
                <c:ptCount val="4"/>
                <c:pt idx="0">
                  <c:v>Hospitals</c:v>
                </c:pt>
                <c:pt idx="1">
                  <c:v>Home Health</c:v>
                </c:pt>
                <c:pt idx="2">
                  <c:v>Physician Offices</c:v>
                </c:pt>
                <c:pt idx="3">
                  <c:v>SNFs</c:v>
                </c:pt>
              </c:strCache>
            </c:strRef>
          </c:cat>
          <c:val>
            <c:numRef>
              <c:f>Sheet1!$B$4:$E$4</c:f>
              <c:numCache>
                <c:formatCode>"$"#,##0</c:formatCode>
                <c:ptCount val="4"/>
                <c:pt idx="0">
                  <c:v>11140</c:v>
                </c:pt>
                <c:pt idx="1">
                  <c:v>9260</c:v>
                </c:pt>
                <c:pt idx="2">
                  <c:v>10240</c:v>
                </c:pt>
                <c:pt idx="3">
                  <c:v>7450</c:v>
                </c:pt>
              </c:numCache>
            </c:numRef>
          </c:val>
          <c:extLst>
            <c:ext xmlns:c16="http://schemas.microsoft.com/office/drawing/2014/chart" uri="{C3380CC4-5D6E-409C-BE32-E72D297353CC}">
              <c16:uniqueId val="{00000001-6CE4-4316-B88D-B0C2E9505169}"/>
            </c:ext>
          </c:extLst>
        </c:ser>
        <c:dLbls>
          <c:showLegendKey val="0"/>
          <c:showVal val="0"/>
          <c:showCatName val="0"/>
          <c:showSerName val="0"/>
          <c:showPercent val="0"/>
          <c:showBubbleSize val="0"/>
        </c:dLbls>
        <c:gapWidth val="150"/>
        <c:overlap val="100"/>
        <c:axId val="60282551"/>
        <c:axId val="60277151"/>
      </c:barChart>
      <c:catAx>
        <c:axId val="60282551"/>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eaford" panose="00000500000000000000" pitchFamily="2" charset="0"/>
                <a:ea typeface="+mn-ea"/>
                <a:cs typeface="+mn-cs"/>
              </a:defRPr>
            </a:pPr>
            <a:endParaRPr lang="en-US"/>
          </a:p>
        </c:txPr>
        <c:crossAx val="60277151"/>
        <c:crosses val="autoZero"/>
        <c:auto val="1"/>
        <c:lblAlgn val="ctr"/>
        <c:lblOffset val="100"/>
        <c:noMultiLvlLbl val="0"/>
      </c:catAx>
      <c:valAx>
        <c:axId val="60277151"/>
        <c:scaling>
          <c:orientation val="minMax"/>
          <c:min val="50000"/>
        </c:scaling>
        <c:delete val="0"/>
        <c:axPos val="l"/>
        <c:numFmt formatCode="&quot;$&quot;#,##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Seaford" panose="00000500000000000000" pitchFamily="2" charset="0"/>
                <a:ea typeface="+mn-ea"/>
                <a:cs typeface="+mn-cs"/>
              </a:defRPr>
            </a:pPr>
            <a:endParaRPr lang="en-US"/>
          </a:p>
        </c:txPr>
        <c:crossAx val="60282551"/>
        <c:crosses val="autoZero"/>
        <c:crossBetween val="between"/>
      </c:valAx>
      <c:spPr>
        <a:noFill/>
        <a:ln>
          <a:noFill/>
        </a:ln>
        <a:effectLst/>
      </c:spPr>
    </c:plotArea>
    <c:legend>
      <c:legendPos val="b"/>
      <c:layout>
        <c:manualLayout>
          <c:xMode val="edge"/>
          <c:yMode val="edge"/>
          <c:x val="0.79037359915215788"/>
          <c:y val="0.1099005828154976"/>
          <c:w val="0.18933789171978233"/>
          <c:h val="0.65931903756225441"/>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Seaford" panose="00000500000000000000"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400" b="1" i="0" u="none" strike="noStrike" kern="1200" spc="0" baseline="0">
                <a:solidFill>
                  <a:prstClr val="black">
                    <a:lumMod val="65000"/>
                    <a:lumOff val="35000"/>
                  </a:prstClr>
                </a:solidFill>
                <a:effectLst/>
                <a:latin typeface="+mn-lt"/>
                <a:ea typeface="+mn-ea"/>
                <a:cs typeface="+mn-cs"/>
              </a:defRPr>
            </a:pPr>
            <a:r>
              <a:rPr lang="en-US" sz="1400" b="1" i="0" u="none" strike="noStrike" kern="1200" spc="0" baseline="0" dirty="0">
                <a:solidFill>
                  <a:prstClr val="black">
                    <a:lumMod val="65000"/>
                    <a:lumOff val="35000"/>
                  </a:prstClr>
                </a:solidFill>
                <a:effectLst/>
                <a:latin typeface="+mn-lt"/>
                <a:ea typeface="+mn-ea"/>
                <a:cs typeface="+mn-cs"/>
              </a:rPr>
              <a:t>Growth Rate of Gross State Product (2018-2022)</a:t>
            </a:r>
          </a:p>
        </c:rich>
      </c:tx>
      <c:overlay val="0"/>
      <c:spPr>
        <a:noFill/>
        <a:ln>
          <a:noFill/>
        </a:ln>
        <a:effectLst/>
      </c:spPr>
      <c:txPr>
        <a:bodyPr rot="0" spcFirstLastPara="1" vertOverflow="ellipsis" vert="horz" wrap="square" anchor="ctr" anchorCtr="1"/>
        <a:lstStyle/>
        <a:p>
          <a:pPr algn="ctr" rtl="0">
            <a:defRPr lang="en-US" sz="1400" b="1" i="0" u="none" strike="noStrike" kern="1200" spc="0" baseline="0">
              <a:solidFill>
                <a:prstClr val="black">
                  <a:lumMod val="65000"/>
                  <a:lumOff val="35000"/>
                </a:prstClr>
              </a:solidFill>
              <a:effectLst/>
              <a:latin typeface="+mn-lt"/>
              <a:ea typeface="+mn-ea"/>
              <a:cs typeface="+mn-cs"/>
            </a:defRPr>
          </a:pPr>
          <a:endParaRPr lang="en-US"/>
        </a:p>
      </c:txPr>
    </c:title>
    <c:autoTitleDeleted val="0"/>
    <c:plotArea>
      <c:layout/>
      <c:lineChart>
        <c:grouping val="standard"/>
        <c:varyColors val="0"/>
        <c:ser>
          <c:idx val="0"/>
          <c:order val="0"/>
          <c:tx>
            <c:strRef>
              <c:f>GSP!$N$12</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GSP!$O$11:$S$11</c:f>
              <c:numCache>
                <c:formatCode>General</c:formatCode>
                <c:ptCount val="5"/>
                <c:pt idx="0">
                  <c:v>2018</c:v>
                </c:pt>
                <c:pt idx="1">
                  <c:v>2019</c:v>
                </c:pt>
                <c:pt idx="2">
                  <c:v>2020</c:v>
                </c:pt>
                <c:pt idx="3">
                  <c:v>2021</c:v>
                </c:pt>
                <c:pt idx="4">
                  <c:v>2022</c:v>
                </c:pt>
              </c:numCache>
            </c:numRef>
          </c:cat>
          <c:val>
            <c:numRef>
              <c:f>GSP!$O$12:$S$12</c:f>
              <c:numCache>
                <c:formatCode>0.0%</c:formatCode>
                <c:ptCount val="5"/>
                <c:pt idx="0">
                  <c:v>5.8010619999999999E-2</c:v>
                </c:pt>
                <c:pt idx="1">
                  <c:v>5.6087690000000003E-2</c:v>
                </c:pt>
                <c:pt idx="2">
                  <c:v>2.1716700000000001E-3</c:v>
                </c:pt>
                <c:pt idx="3">
                  <c:v>0.1134414</c:v>
                </c:pt>
                <c:pt idx="4">
                  <c:v>6.5761780000000006E-2</c:v>
                </c:pt>
              </c:numCache>
            </c:numRef>
          </c:val>
          <c:smooth val="0"/>
          <c:extLst>
            <c:ext xmlns:c16="http://schemas.microsoft.com/office/drawing/2014/chart" uri="{C3380CC4-5D6E-409C-BE32-E72D297353CC}">
              <c16:uniqueId val="{00000000-A0C5-427B-B1BF-11E69E6E27A1}"/>
            </c:ext>
          </c:extLst>
        </c:ser>
        <c:ser>
          <c:idx val="1"/>
          <c:order val="1"/>
          <c:tx>
            <c:strRef>
              <c:f>GSP!$N$13</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GSP!$O$11:$S$11</c:f>
              <c:numCache>
                <c:formatCode>General</c:formatCode>
                <c:ptCount val="5"/>
                <c:pt idx="0">
                  <c:v>2018</c:v>
                </c:pt>
                <c:pt idx="1">
                  <c:v>2019</c:v>
                </c:pt>
                <c:pt idx="2">
                  <c:v>2020</c:v>
                </c:pt>
                <c:pt idx="3">
                  <c:v>2021</c:v>
                </c:pt>
                <c:pt idx="4">
                  <c:v>2022</c:v>
                </c:pt>
              </c:numCache>
            </c:numRef>
          </c:cat>
          <c:val>
            <c:numRef>
              <c:f>GSP!$O$13:$S$13</c:f>
              <c:numCache>
                <c:formatCode>0.0%</c:formatCode>
                <c:ptCount val="5"/>
                <c:pt idx="0">
                  <c:v>5.5600759999999999E-2</c:v>
                </c:pt>
                <c:pt idx="1">
                  <c:v>5.1844599999999998E-2</c:v>
                </c:pt>
                <c:pt idx="2">
                  <c:v>7.0640000000000004E-4</c:v>
                </c:pt>
                <c:pt idx="3">
                  <c:v>9.5751290000000003E-2</c:v>
                </c:pt>
                <c:pt idx="4">
                  <c:v>7.1311089999999994E-2</c:v>
                </c:pt>
              </c:numCache>
            </c:numRef>
          </c:val>
          <c:smooth val="0"/>
          <c:extLst>
            <c:ext xmlns:c16="http://schemas.microsoft.com/office/drawing/2014/chart" uri="{C3380CC4-5D6E-409C-BE32-E72D297353CC}">
              <c16:uniqueId val="{00000001-A0C5-427B-B1BF-11E69E6E27A1}"/>
            </c:ext>
          </c:extLst>
        </c:ser>
        <c:ser>
          <c:idx val="2"/>
          <c:order val="2"/>
          <c:tx>
            <c:strRef>
              <c:f>GSP!$N$14</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GSP!$O$11:$S$11</c:f>
              <c:numCache>
                <c:formatCode>General</c:formatCode>
                <c:ptCount val="5"/>
                <c:pt idx="0">
                  <c:v>2018</c:v>
                </c:pt>
                <c:pt idx="1">
                  <c:v>2019</c:v>
                </c:pt>
                <c:pt idx="2">
                  <c:v>2020</c:v>
                </c:pt>
                <c:pt idx="3">
                  <c:v>2021</c:v>
                </c:pt>
                <c:pt idx="4">
                  <c:v>2022</c:v>
                </c:pt>
              </c:numCache>
            </c:numRef>
          </c:cat>
          <c:val>
            <c:numRef>
              <c:f>GSP!$O$14:$S$14</c:f>
              <c:numCache>
                <c:formatCode>0.0%</c:formatCode>
                <c:ptCount val="5"/>
                <c:pt idx="0">
                  <c:v>5.7341120000000002E-2</c:v>
                </c:pt>
                <c:pt idx="1">
                  <c:v>4.3917629999999999E-2</c:v>
                </c:pt>
                <c:pt idx="2">
                  <c:v>1.1713680000000001E-2</c:v>
                </c:pt>
                <c:pt idx="3">
                  <c:v>9.3657560000000001E-2</c:v>
                </c:pt>
                <c:pt idx="4">
                  <c:v>7.9380560000000003E-2</c:v>
                </c:pt>
              </c:numCache>
            </c:numRef>
          </c:val>
          <c:smooth val="0"/>
          <c:extLst>
            <c:ext xmlns:c16="http://schemas.microsoft.com/office/drawing/2014/chart" uri="{C3380CC4-5D6E-409C-BE32-E72D297353CC}">
              <c16:uniqueId val="{00000002-A0C5-427B-B1BF-11E69E6E27A1}"/>
            </c:ext>
          </c:extLst>
        </c:ser>
        <c:ser>
          <c:idx val="3"/>
          <c:order val="3"/>
          <c:tx>
            <c:strRef>
              <c:f>GSP!$N$15</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GSP!$O$11:$S$11</c:f>
              <c:numCache>
                <c:formatCode>General</c:formatCode>
                <c:ptCount val="5"/>
                <c:pt idx="0">
                  <c:v>2018</c:v>
                </c:pt>
                <c:pt idx="1">
                  <c:v>2019</c:v>
                </c:pt>
                <c:pt idx="2">
                  <c:v>2020</c:v>
                </c:pt>
                <c:pt idx="3">
                  <c:v>2021</c:v>
                </c:pt>
                <c:pt idx="4">
                  <c:v>2022</c:v>
                </c:pt>
              </c:numCache>
            </c:numRef>
          </c:cat>
          <c:val>
            <c:numRef>
              <c:f>GSP!$O$15:$S$15</c:f>
              <c:numCache>
                <c:formatCode>0.0%</c:formatCode>
                <c:ptCount val="5"/>
                <c:pt idx="0">
                  <c:v>8.1887150000000006E-2</c:v>
                </c:pt>
                <c:pt idx="1">
                  <c:v>6.7729339999999999E-2</c:v>
                </c:pt>
                <c:pt idx="2">
                  <c:v>2.057059E-2</c:v>
                </c:pt>
                <c:pt idx="3">
                  <c:v>0.10802805</c:v>
                </c:pt>
                <c:pt idx="4">
                  <c:v>7.1837360000000003E-2</c:v>
                </c:pt>
              </c:numCache>
            </c:numRef>
          </c:val>
          <c:smooth val="0"/>
          <c:extLst>
            <c:ext xmlns:c16="http://schemas.microsoft.com/office/drawing/2014/chart" uri="{C3380CC4-5D6E-409C-BE32-E72D297353CC}">
              <c16:uniqueId val="{00000003-A0C5-427B-B1BF-11E69E6E27A1}"/>
            </c:ext>
          </c:extLst>
        </c:ser>
        <c:ser>
          <c:idx val="4"/>
          <c:order val="4"/>
          <c:tx>
            <c:strRef>
              <c:f>GSP!$N$16</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GSP!$O$11:$S$11</c:f>
              <c:numCache>
                <c:formatCode>General</c:formatCode>
                <c:ptCount val="5"/>
                <c:pt idx="0">
                  <c:v>2018</c:v>
                </c:pt>
                <c:pt idx="1">
                  <c:v>2019</c:v>
                </c:pt>
                <c:pt idx="2">
                  <c:v>2020</c:v>
                </c:pt>
                <c:pt idx="3">
                  <c:v>2021</c:v>
                </c:pt>
                <c:pt idx="4">
                  <c:v>2022</c:v>
                </c:pt>
              </c:numCache>
            </c:numRef>
          </c:cat>
          <c:val>
            <c:numRef>
              <c:f>GSP!$O$16:$S$16</c:f>
              <c:numCache>
                <c:formatCode>0.0%</c:formatCode>
                <c:ptCount val="5"/>
                <c:pt idx="0">
                  <c:v>5.2999999999999999E-2</c:v>
                </c:pt>
                <c:pt idx="1">
                  <c:v>4.2000000000000003E-2</c:v>
                </c:pt>
                <c:pt idx="2">
                  <c:v>-9.0000000000000011E-3</c:v>
                </c:pt>
                <c:pt idx="3">
                  <c:v>0.107</c:v>
                </c:pt>
                <c:pt idx="4">
                  <c:v>9.0999999999999998E-2</c:v>
                </c:pt>
              </c:numCache>
            </c:numRef>
          </c:val>
          <c:smooth val="0"/>
          <c:extLst>
            <c:ext xmlns:c16="http://schemas.microsoft.com/office/drawing/2014/chart" uri="{C3380CC4-5D6E-409C-BE32-E72D297353CC}">
              <c16:uniqueId val="{00000004-A0C5-427B-B1BF-11E69E6E27A1}"/>
            </c:ext>
          </c:extLst>
        </c:ser>
        <c:dLbls>
          <c:showLegendKey val="0"/>
          <c:showVal val="0"/>
          <c:showCatName val="0"/>
          <c:showSerName val="0"/>
          <c:showPercent val="0"/>
          <c:showBubbleSize val="0"/>
        </c:dLbls>
        <c:marker val="1"/>
        <c:smooth val="0"/>
        <c:axId val="940444160"/>
        <c:axId val="730204800"/>
      </c:lineChart>
      <c:catAx>
        <c:axId val="940444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0204800"/>
        <c:crosses val="autoZero"/>
        <c:auto val="1"/>
        <c:lblAlgn val="ctr"/>
        <c:lblOffset val="100"/>
        <c:noMultiLvlLbl val="0"/>
      </c:catAx>
      <c:valAx>
        <c:axId val="730204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0444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400" b="1" i="0" u="none" strike="noStrike" kern="1200" spc="0" baseline="0" dirty="0">
                <a:solidFill>
                  <a:prstClr val="black">
                    <a:lumMod val="65000"/>
                    <a:lumOff val="35000"/>
                  </a:prstClr>
                </a:solidFill>
                <a:latin typeface="+mn-lt"/>
                <a:ea typeface="+mn-ea"/>
                <a:cs typeface="+mn-cs"/>
              </a:defRPr>
            </a:pPr>
            <a:r>
              <a:rPr lang="en-US" sz="1600" b="1" i="0" u="none" strike="noStrike" kern="1200" spc="0" baseline="0" dirty="0">
                <a:solidFill>
                  <a:prstClr val="black">
                    <a:lumMod val="65000"/>
                    <a:lumOff val="35000"/>
                  </a:prstClr>
                </a:solidFill>
                <a:latin typeface="Seaford" panose="00000500000000000000" pitchFamily="2" charset="0"/>
                <a:ea typeface="+mn-ea"/>
                <a:cs typeface="+mn-cs"/>
              </a:rPr>
              <a:t>Growth Rate of CPI-Med (2014-2022)</a:t>
            </a:r>
          </a:p>
        </c:rich>
      </c:tx>
      <c:overlay val="0"/>
      <c:spPr>
        <a:noFill/>
        <a:ln>
          <a:noFill/>
        </a:ln>
        <a:effectLst/>
      </c:spPr>
      <c:txPr>
        <a:bodyPr rot="0" spcFirstLastPara="1" vertOverflow="ellipsis" vert="horz" wrap="square" anchor="ctr" anchorCtr="1"/>
        <a:lstStyle/>
        <a:p>
          <a:pPr algn="ctr" rtl="0">
            <a:defRPr lang="en-US" sz="1400" b="1" i="0" u="none" strike="noStrike" kern="1200" spc="0" baseline="0" dirty="0">
              <a:solidFill>
                <a:prstClr val="black">
                  <a:lumMod val="65000"/>
                  <a:lumOff val="35000"/>
                </a:prstClr>
              </a:solidFill>
              <a:latin typeface="+mn-lt"/>
              <a:ea typeface="+mn-ea"/>
              <a:cs typeface="+mn-cs"/>
            </a:defRPr>
          </a:pPr>
          <a:endParaRPr lang="en-US"/>
        </a:p>
      </c:txPr>
    </c:title>
    <c:autoTitleDeleted val="0"/>
    <c:plotArea>
      <c:layout/>
      <c:lineChart>
        <c:grouping val="standard"/>
        <c:varyColors val="0"/>
        <c:ser>
          <c:idx val="0"/>
          <c:order val="0"/>
          <c:tx>
            <c:strRef>
              <c:f>Sheet1!$E$31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Sheet1!$F$31:$N$31</c:f>
              <c:numCache>
                <c:formatCode>0.00%</c:formatCode>
                <c:ptCount val="9"/>
                <c:pt idx="0">
                  <c:v>3.2099999999999997E-2</c:v>
                </c:pt>
                <c:pt idx="1">
                  <c:v>2.18E-2</c:v>
                </c:pt>
                <c:pt idx="2">
                  <c:v>7.6300000000000007E-2</c:v>
                </c:pt>
                <c:pt idx="3">
                  <c:v>1.6400000000000001E-2</c:v>
                </c:pt>
                <c:pt idx="4">
                  <c:v>2.2800000000000001E-2</c:v>
                </c:pt>
                <c:pt idx="5">
                  <c:v>3.3500000000000002E-2</c:v>
                </c:pt>
                <c:pt idx="6">
                  <c:v>3.8300000000000001E-2</c:v>
                </c:pt>
                <c:pt idx="7">
                  <c:v>1.7399999999999999E-2</c:v>
                </c:pt>
                <c:pt idx="8">
                  <c:v>5.1499999999999997E-2</c:v>
                </c:pt>
              </c:numCache>
            </c:numRef>
          </c:val>
          <c:smooth val="0"/>
          <c:extLst>
            <c:ext xmlns:c16="http://schemas.microsoft.com/office/drawing/2014/chart" uri="{C3380CC4-5D6E-409C-BE32-E72D297353CC}">
              <c16:uniqueId val="{00000000-CEE8-47B2-BA72-34B3365E5AA0}"/>
            </c:ext>
          </c:extLst>
        </c:ser>
        <c:ser>
          <c:idx val="1"/>
          <c:order val="1"/>
          <c:tx>
            <c:strRef>
              <c:f>Sheet1!$E$32</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Sheet1!$F$32:$N$32</c:f>
              <c:numCache>
                <c:formatCode>0.00%</c:formatCode>
                <c:ptCount val="9"/>
                <c:pt idx="0">
                  <c:v>4.4999999999999997E-3</c:v>
                </c:pt>
                <c:pt idx="1">
                  <c:v>3.0099999999999998E-2</c:v>
                </c:pt>
                <c:pt idx="2">
                  <c:v>4.3999999999999997E-2</c:v>
                </c:pt>
                <c:pt idx="3">
                  <c:v>9.2999999999999992E-3</c:v>
                </c:pt>
                <c:pt idx="4">
                  <c:v>1.8700000000000001E-2</c:v>
                </c:pt>
                <c:pt idx="5">
                  <c:v>4.1500000000000002E-2</c:v>
                </c:pt>
                <c:pt idx="6">
                  <c:v>3.1300000000000001E-2</c:v>
                </c:pt>
                <c:pt idx="7">
                  <c:v>-2.2000000000000001E-3</c:v>
                </c:pt>
                <c:pt idx="8">
                  <c:v>5.1799999999999999E-2</c:v>
                </c:pt>
              </c:numCache>
            </c:numRef>
          </c:val>
          <c:smooth val="0"/>
          <c:extLst>
            <c:ext xmlns:c16="http://schemas.microsoft.com/office/drawing/2014/chart" uri="{C3380CC4-5D6E-409C-BE32-E72D297353CC}">
              <c16:uniqueId val="{00000001-CEE8-47B2-BA72-34B3365E5AA0}"/>
            </c:ext>
          </c:extLst>
        </c:ser>
        <c:ser>
          <c:idx val="2"/>
          <c:order val="2"/>
          <c:tx>
            <c:strRef>
              <c:f>Sheet1!$E$33</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Sheet1!$F$33:$N$33</c:f>
              <c:numCache>
                <c:formatCode>0.00%</c:formatCode>
                <c:ptCount val="9"/>
                <c:pt idx="0">
                  <c:v>2.81E-2</c:v>
                </c:pt>
                <c:pt idx="1">
                  <c:v>5.1499999999999997E-2</c:v>
                </c:pt>
                <c:pt idx="2">
                  <c:v>-3.0999999999999999E-3</c:v>
                </c:pt>
                <c:pt idx="3">
                  <c:v>4.1799999999999997E-2</c:v>
                </c:pt>
              </c:numCache>
            </c:numRef>
          </c:val>
          <c:smooth val="0"/>
          <c:extLst>
            <c:ext xmlns:c16="http://schemas.microsoft.com/office/drawing/2014/chart" uri="{C3380CC4-5D6E-409C-BE32-E72D297353CC}">
              <c16:uniqueId val="{00000002-CEE8-47B2-BA72-34B3365E5AA0}"/>
            </c:ext>
          </c:extLst>
        </c:ser>
        <c:ser>
          <c:idx val="3"/>
          <c:order val="3"/>
          <c:tx>
            <c:strRef>
              <c:f>Sheet1!$E$34</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Sheet1!$F$34:$N$34</c:f>
              <c:numCache>
                <c:formatCode>0.00%</c:formatCode>
                <c:ptCount val="9"/>
                <c:pt idx="0">
                  <c:v>1.11E-2</c:v>
                </c:pt>
                <c:pt idx="1">
                  <c:v>6.9999999999999999E-4</c:v>
                </c:pt>
                <c:pt idx="2">
                  <c:v>2.8199999999999999E-2</c:v>
                </c:pt>
                <c:pt idx="3">
                  <c:v>4.1000000000000003E-3</c:v>
                </c:pt>
                <c:pt idx="4">
                  <c:v>7.7000000000000002E-3</c:v>
                </c:pt>
                <c:pt idx="5">
                  <c:v>2.0799999999999999E-2</c:v>
                </c:pt>
                <c:pt idx="6">
                  <c:v>1.8200000000000001E-2</c:v>
                </c:pt>
                <c:pt idx="7">
                  <c:v>4.1000000000000003E-3</c:v>
                </c:pt>
                <c:pt idx="8">
                  <c:v>3.95E-2</c:v>
                </c:pt>
              </c:numCache>
            </c:numRef>
          </c:val>
          <c:smooth val="0"/>
          <c:extLst>
            <c:ext xmlns:c16="http://schemas.microsoft.com/office/drawing/2014/chart" uri="{C3380CC4-5D6E-409C-BE32-E72D297353CC}">
              <c16:uniqueId val="{00000003-CEE8-47B2-BA72-34B3365E5AA0}"/>
            </c:ext>
          </c:extLst>
        </c:ser>
        <c:ser>
          <c:idx val="4"/>
          <c:order val="4"/>
          <c:tx>
            <c:strRef>
              <c:f>Sheet1!$E$35</c:f>
              <c:strCache>
                <c:ptCount val="1"/>
                <c:pt idx="0">
                  <c:v>US </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Sheet1!$F$35:$N$35</c:f>
              <c:numCache>
                <c:formatCode>0.00%</c:formatCode>
                <c:ptCount val="9"/>
                <c:pt idx="0">
                  <c:v>2.4E-2</c:v>
                </c:pt>
                <c:pt idx="1">
                  <c:v>2.6000000000000002E-2</c:v>
                </c:pt>
                <c:pt idx="2">
                  <c:v>3.7999999999999999E-2</c:v>
                </c:pt>
                <c:pt idx="3">
                  <c:v>2.5000000000000001E-2</c:v>
                </c:pt>
                <c:pt idx="4">
                  <c:v>0.02</c:v>
                </c:pt>
                <c:pt idx="5">
                  <c:v>2.7999999999999997E-2</c:v>
                </c:pt>
                <c:pt idx="6">
                  <c:v>4.0999999999999995E-2</c:v>
                </c:pt>
                <c:pt idx="7">
                  <c:v>1.2E-2</c:v>
                </c:pt>
                <c:pt idx="8">
                  <c:v>4.0999999999999995E-2</c:v>
                </c:pt>
              </c:numCache>
            </c:numRef>
          </c:val>
          <c:smooth val="0"/>
          <c:extLst>
            <c:ext xmlns:c16="http://schemas.microsoft.com/office/drawing/2014/chart" uri="{C3380CC4-5D6E-409C-BE32-E72D297353CC}">
              <c16:uniqueId val="{00000004-CEE8-47B2-BA72-34B3365E5AA0}"/>
            </c:ext>
          </c:extLst>
        </c:ser>
        <c:ser>
          <c:idx val="5"/>
          <c:order val="5"/>
          <c:tx>
            <c:strRef>
              <c:f>Sheet1!$E$36</c:f>
              <c:strCache>
                <c:ptCount val="1"/>
                <c:pt idx="0">
                  <c:v>CPI-U</c:v>
                </c:pt>
              </c:strCache>
            </c:strRef>
          </c:tx>
          <c:spPr>
            <a:ln w="28575" cap="rnd">
              <a:solidFill>
                <a:srgbClr val="C00000"/>
              </a:solidFill>
              <a:round/>
            </a:ln>
            <a:effectLst/>
          </c:spPr>
          <c:marker>
            <c:symbol val="circle"/>
            <c:size val="5"/>
            <c:spPr>
              <a:solidFill>
                <a:srgbClr val="C00000"/>
              </a:solidFill>
              <a:ln w="9525">
                <a:solidFill>
                  <a:srgbClr val="C00000"/>
                </a:solidFill>
              </a:ln>
              <a:effectLst/>
            </c:spPr>
          </c:marker>
          <c:cat>
            <c:numRef>
              <c:f>Sheet1!$F$30:$N$30</c:f>
              <c:numCache>
                <c:formatCode>General</c:formatCode>
                <c:ptCount val="9"/>
                <c:pt idx="0">
                  <c:v>2014</c:v>
                </c:pt>
                <c:pt idx="1">
                  <c:v>2015</c:v>
                </c:pt>
                <c:pt idx="2">
                  <c:v>2016</c:v>
                </c:pt>
                <c:pt idx="3">
                  <c:v>2017</c:v>
                </c:pt>
                <c:pt idx="4">
                  <c:v>2018</c:v>
                </c:pt>
                <c:pt idx="5">
                  <c:v>2019</c:v>
                </c:pt>
                <c:pt idx="6">
                  <c:v>2020</c:v>
                </c:pt>
                <c:pt idx="7">
                  <c:v>2021</c:v>
                </c:pt>
                <c:pt idx="8">
                  <c:v>2022</c:v>
                </c:pt>
              </c:numCache>
            </c:numRef>
          </c:cat>
          <c:val>
            <c:numRef>
              <c:f>Sheet1!$F$36:$N$36</c:f>
              <c:numCache>
                <c:formatCode>0.00%</c:formatCode>
                <c:ptCount val="9"/>
                <c:pt idx="0">
                  <c:v>1.6E-2</c:v>
                </c:pt>
                <c:pt idx="1">
                  <c:v>1E-3</c:v>
                </c:pt>
                <c:pt idx="2">
                  <c:v>1.3000000000000001E-2</c:v>
                </c:pt>
                <c:pt idx="3">
                  <c:v>2.1000000000000001E-2</c:v>
                </c:pt>
                <c:pt idx="4">
                  <c:v>2.4E-2</c:v>
                </c:pt>
                <c:pt idx="5">
                  <c:v>1.8000000000000002E-2</c:v>
                </c:pt>
                <c:pt idx="6">
                  <c:v>1.2E-2</c:v>
                </c:pt>
                <c:pt idx="7">
                  <c:v>4.7E-2</c:v>
                </c:pt>
                <c:pt idx="8">
                  <c:v>0.08</c:v>
                </c:pt>
              </c:numCache>
            </c:numRef>
          </c:val>
          <c:smooth val="0"/>
          <c:extLst>
            <c:ext xmlns:c16="http://schemas.microsoft.com/office/drawing/2014/chart" uri="{C3380CC4-5D6E-409C-BE32-E72D297353CC}">
              <c16:uniqueId val="{00000005-CEE8-47B2-BA72-34B3365E5AA0}"/>
            </c:ext>
          </c:extLst>
        </c:ser>
        <c:dLbls>
          <c:showLegendKey val="0"/>
          <c:showVal val="0"/>
          <c:showCatName val="0"/>
          <c:showSerName val="0"/>
          <c:showPercent val="0"/>
          <c:showBubbleSize val="0"/>
        </c:dLbls>
        <c:marker val="1"/>
        <c:smooth val="0"/>
        <c:axId val="959454992"/>
        <c:axId val="959644608"/>
      </c:lineChart>
      <c:catAx>
        <c:axId val="959454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9644608"/>
        <c:crosses val="autoZero"/>
        <c:auto val="1"/>
        <c:lblAlgn val="ctr"/>
        <c:lblOffset val="100"/>
        <c:noMultiLvlLbl val="0"/>
      </c:catAx>
      <c:valAx>
        <c:axId val="9596446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9454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i="0" baseline="0" dirty="0">
                <a:effectLst/>
                <a:latin typeface="Seaford" panose="00000500000000000000" pitchFamily="2" charset="0"/>
              </a:rPr>
              <a:t>Growth in PCP to Population Ratio (2013 – 2020)</a:t>
            </a:r>
            <a:endParaRPr lang="en-US" sz="1800" dirty="0">
              <a:effectLst/>
              <a:latin typeface="Seaford" panose="00000500000000000000" pitchFamily="2"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numRef>
          </c:cat>
          <c:val>
            <c:numRef>
              <c:f>Sheet1!$B$2:$B$9</c:f>
              <c:numCache>
                <c:formatCode>General</c:formatCode>
                <c:ptCount val="8"/>
                <c:pt idx="0">
                  <c:v>1.5842720000000001E-2</c:v>
                </c:pt>
                <c:pt idx="1">
                  <c:v>-5.0184899999999996E-3</c:v>
                </c:pt>
                <c:pt idx="2">
                  <c:v>-4.3455000000000002E-4</c:v>
                </c:pt>
                <c:pt idx="3">
                  <c:v>5.4808599999999997E-3</c:v>
                </c:pt>
                <c:pt idx="4">
                  <c:v>1.021946E-2</c:v>
                </c:pt>
                <c:pt idx="5">
                  <c:v>6.3086100000000001E-3</c:v>
                </c:pt>
                <c:pt idx="6">
                  <c:v>1.049314E-2</c:v>
                </c:pt>
                <c:pt idx="7">
                  <c:v>5.3630300000000004E-3</c:v>
                </c:pt>
              </c:numCache>
            </c:numRef>
          </c:val>
          <c:smooth val="0"/>
          <c:extLst>
            <c:ext xmlns:c16="http://schemas.microsoft.com/office/drawing/2014/chart" uri="{C3380CC4-5D6E-409C-BE32-E72D297353CC}">
              <c16:uniqueId val="{00000000-E4AA-4064-947C-98FB05DACFE3}"/>
            </c:ext>
          </c:extLst>
        </c:ser>
        <c:ser>
          <c:idx val="1"/>
          <c:order val="1"/>
          <c:tx>
            <c:strRef>
              <c:f>Sheet1!$C$1</c:f>
              <c:strCache>
                <c:ptCount val="1"/>
                <c:pt idx="0">
                  <c:v>CT</c:v>
                </c:pt>
              </c:strCache>
              <c:extLst xmlns:c15="http://schemas.microsoft.com/office/drawing/2012/chart"/>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Sheet1!$C$2:$C$9</c:f>
              <c:extLst xmlns:c15="http://schemas.microsoft.com/office/drawing/2012/chart"/>
            </c:numRef>
          </c:val>
          <c:smooth val="0"/>
          <c:extLst xmlns:c15="http://schemas.microsoft.com/office/drawing/2012/chart">
            <c:ext xmlns:c16="http://schemas.microsoft.com/office/drawing/2014/chart" uri="{C3380CC4-5D6E-409C-BE32-E72D297353CC}">
              <c16:uniqueId val="{00000005-E4AA-4064-947C-98FB05DACFE3}"/>
            </c:ext>
          </c:extLst>
        </c:ser>
        <c:ser>
          <c:idx val="2"/>
          <c:order val="2"/>
          <c:tx>
            <c:strRef>
              <c:f>Sheet1!$D$1</c:f>
              <c:strCache>
                <c:ptCount val="1"/>
                <c:pt idx="0">
                  <c:v>DE</c:v>
                </c:pt>
              </c:strCache>
              <c:extLst xmlns:c15="http://schemas.microsoft.com/office/drawing/2012/chart"/>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Sheet1!$D$2:$D$9</c:f>
              <c:extLst xmlns:c15="http://schemas.microsoft.com/office/drawing/2012/chart"/>
            </c:numRef>
          </c:val>
          <c:smooth val="0"/>
          <c:extLst xmlns:c15="http://schemas.microsoft.com/office/drawing/2012/chart">
            <c:ext xmlns:c16="http://schemas.microsoft.com/office/drawing/2014/chart" uri="{C3380CC4-5D6E-409C-BE32-E72D297353CC}">
              <c16:uniqueId val="{00000006-E4AA-4064-947C-98FB05DACFE3}"/>
            </c:ext>
          </c:extLst>
        </c:ser>
        <c:ser>
          <c:idx val="3"/>
          <c:order val="3"/>
          <c:tx>
            <c:strRef>
              <c:f>Sheet1!$E$1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numRef>
          </c:cat>
          <c:val>
            <c:numRef>
              <c:f>Sheet1!$E$2:$E$9</c:f>
              <c:numCache>
                <c:formatCode>General</c:formatCode>
                <c:ptCount val="8"/>
                <c:pt idx="0">
                  <c:v>3.1890380000000003E-2</c:v>
                </c:pt>
                <c:pt idx="1">
                  <c:v>-6.6757400000000003E-3</c:v>
                </c:pt>
                <c:pt idx="2">
                  <c:v>-3.2970500000000002E-3</c:v>
                </c:pt>
                <c:pt idx="3">
                  <c:v>-9.2677799999999998E-3</c:v>
                </c:pt>
                <c:pt idx="4">
                  <c:v>-5.8805400000000001E-3</c:v>
                </c:pt>
                <c:pt idx="5">
                  <c:v>6.0039000000000002E-4</c:v>
                </c:pt>
                <c:pt idx="6">
                  <c:v>7.5766899999999996E-3</c:v>
                </c:pt>
                <c:pt idx="7">
                  <c:v>-5.7278700000000004E-3</c:v>
                </c:pt>
              </c:numCache>
            </c:numRef>
          </c:val>
          <c:smooth val="0"/>
          <c:extLst>
            <c:ext xmlns:c16="http://schemas.microsoft.com/office/drawing/2014/chart" uri="{C3380CC4-5D6E-409C-BE32-E72D297353CC}">
              <c16:uniqueId val="{00000001-E4AA-4064-947C-98FB05DACFE3}"/>
            </c:ext>
          </c:extLst>
        </c:ser>
        <c:ser>
          <c:idx val="4"/>
          <c:order val="4"/>
          <c:tx>
            <c:strRef>
              <c:f>Sheet1!$F$1</c:f>
              <c:strCache>
                <c:ptCount val="1"/>
                <c:pt idx="0">
                  <c:v>MD</c:v>
                </c:pt>
              </c:strCache>
              <c:extLst xmlns:c15="http://schemas.microsoft.com/office/drawing/2012/chart"/>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Sheet1!$F$2:$F$9</c:f>
              <c:extLst xmlns:c15="http://schemas.microsoft.com/office/drawing/2012/chart"/>
            </c:numRef>
          </c:val>
          <c:smooth val="0"/>
          <c:extLst xmlns:c15="http://schemas.microsoft.com/office/drawing/2012/chart">
            <c:ext xmlns:c16="http://schemas.microsoft.com/office/drawing/2014/chart" uri="{C3380CC4-5D6E-409C-BE32-E72D297353CC}">
              <c16:uniqueId val="{00000007-E4AA-4064-947C-98FB05DACFE3}"/>
            </c:ext>
          </c:extLst>
        </c:ser>
        <c:ser>
          <c:idx val="5"/>
          <c:order val="5"/>
          <c:tx>
            <c:strRef>
              <c:f>Sheet1!$G$1</c:f>
              <c:strCache>
                <c:ptCount val="1"/>
                <c:pt idx="0">
                  <c:v>NJ</c:v>
                </c:pt>
              </c:strCache>
              <c:extLst xmlns:c15="http://schemas.microsoft.com/office/drawing/2012/chart"/>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Sheet1!$G$2:$G$9</c:f>
              <c:extLst xmlns:c15="http://schemas.microsoft.com/office/drawing/2012/chart"/>
            </c:numRef>
          </c:val>
          <c:smooth val="0"/>
          <c:extLst xmlns:c15="http://schemas.microsoft.com/office/drawing/2012/chart">
            <c:ext xmlns:c16="http://schemas.microsoft.com/office/drawing/2014/chart" uri="{C3380CC4-5D6E-409C-BE32-E72D297353CC}">
              <c16:uniqueId val="{00000008-E4AA-4064-947C-98FB05DACFE3}"/>
            </c:ext>
          </c:extLst>
        </c:ser>
        <c:ser>
          <c:idx val="6"/>
          <c:order val="6"/>
          <c:tx>
            <c:strRef>
              <c:f>Sheet1!$H$1</c:f>
              <c:strCache>
                <c:ptCount val="1"/>
                <c:pt idx="0">
                  <c:v>NY</c:v>
                </c:pt>
              </c:strCache>
              <c:extLst xmlns:c15="http://schemas.microsoft.com/office/drawing/2012/chart"/>
            </c:strRef>
          </c:tx>
          <c:spPr>
            <a:ln w="28575" cap="rnd">
              <a:solidFill>
                <a:schemeClr val="accent6">
                  <a:lumMod val="80000"/>
                  <a:lumOff val="20000"/>
                </a:schemeClr>
              </a:solidFill>
              <a:round/>
            </a:ln>
            <a:effectLst/>
          </c:spPr>
          <c:marker>
            <c:symbol val="circle"/>
            <c:size val="5"/>
            <c:spPr>
              <a:solidFill>
                <a:schemeClr val="accent6">
                  <a:lumMod val="80000"/>
                  <a:lumOff val="20000"/>
                </a:schemeClr>
              </a:solidFill>
              <a:ln w="9525">
                <a:solidFill>
                  <a:schemeClr val="accent6">
                    <a:lumMod val="80000"/>
                    <a:lumOff val="20000"/>
                  </a:schemeClr>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Sheet1!$H$2:$H$9</c:f>
              <c:extLst xmlns:c15="http://schemas.microsoft.com/office/drawing/2012/chart"/>
            </c:numRef>
          </c:val>
          <c:smooth val="0"/>
          <c:extLst xmlns:c15="http://schemas.microsoft.com/office/drawing/2012/chart">
            <c:ext xmlns:c16="http://schemas.microsoft.com/office/drawing/2014/chart" uri="{C3380CC4-5D6E-409C-BE32-E72D297353CC}">
              <c16:uniqueId val="{00000009-E4AA-4064-947C-98FB05DACFE3}"/>
            </c:ext>
          </c:extLst>
        </c:ser>
        <c:ser>
          <c:idx val="7"/>
          <c:order val="7"/>
          <c:tx>
            <c:strRef>
              <c:f>Sheet1!$I$1</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numRef>
          </c:cat>
          <c:val>
            <c:numRef>
              <c:f>Sheet1!$I$2:$I$9</c:f>
              <c:numCache>
                <c:formatCode>General</c:formatCode>
                <c:ptCount val="8"/>
                <c:pt idx="0">
                  <c:v>2.987039E-2</c:v>
                </c:pt>
                <c:pt idx="1">
                  <c:v>5.01872E-3</c:v>
                </c:pt>
                <c:pt idx="2">
                  <c:v>-1.85698E-3</c:v>
                </c:pt>
                <c:pt idx="3">
                  <c:v>-1.104962E-2</c:v>
                </c:pt>
                <c:pt idx="4">
                  <c:v>1.734314E-2</c:v>
                </c:pt>
                <c:pt idx="5">
                  <c:v>1.50176E-3</c:v>
                </c:pt>
                <c:pt idx="6">
                  <c:v>-1.1393E-4</c:v>
                </c:pt>
                <c:pt idx="7">
                  <c:v>1.5396999999999999E-4</c:v>
                </c:pt>
              </c:numCache>
            </c:numRef>
          </c:val>
          <c:smooth val="0"/>
          <c:extLst>
            <c:ext xmlns:c16="http://schemas.microsoft.com/office/drawing/2014/chart" uri="{C3380CC4-5D6E-409C-BE32-E72D297353CC}">
              <c16:uniqueId val="{00000002-E4AA-4064-947C-98FB05DACFE3}"/>
            </c:ext>
          </c:extLst>
        </c:ser>
        <c:ser>
          <c:idx val="8"/>
          <c:order val="8"/>
          <c:tx>
            <c:strRef>
              <c:f>Sheet1!$J$1</c:f>
              <c:strCache>
                <c:ptCount val="1"/>
                <c:pt idx="0">
                  <c:v>RI</c:v>
                </c:pt>
              </c:strCache>
              <c:extLst xmlns:c15="http://schemas.microsoft.com/office/drawing/2012/chart"/>
            </c:strRef>
          </c:tx>
          <c:spPr>
            <a:ln w="28575" cap="rnd">
              <a:solidFill>
                <a:schemeClr val="accent4">
                  <a:lumMod val="80000"/>
                  <a:lumOff val="20000"/>
                </a:schemeClr>
              </a:solidFill>
              <a:round/>
            </a:ln>
            <a:effectLst/>
          </c:spPr>
          <c:marker>
            <c:symbol val="circle"/>
            <c:size val="5"/>
            <c:spPr>
              <a:solidFill>
                <a:schemeClr val="accent4">
                  <a:lumMod val="80000"/>
                  <a:lumOff val="20000"/>
                </a:schemeClr>
              </a:solidFill>
              <a:ln w="9525">
                <a:solidFill>
                  <a:schemeClr val="accent4">
                    <a:lumMod val="80000"/>
                    <a:lumOff val="20000"/>
                  </a:schemeClr>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extLst xmlns:c15="http://schemas.microsoft.com/office/drawing/2012/chart"/>
            </c:numRef>
          </c:cat>
          <c:val>
            <c:numRef>
              <c:f>Sheet1!$J$2:$J$9</c:f>
              <c:extLst xmlns:c15="http://schemas.microsoft.com/office/drawing/2012/chart"/>
            </c:numRef>
          </c:val>
          <c:smooth val="0"/>
          <c:extLst xmlns:c15="http://schemas.microsoft.com/office/drawing/2012/chart">
            <c:ext xmlns:c16="http://schemas.microsoft.com/office/drawing/2014/chart" uri="{C3380CC4-5D6E-409C-BE32-E72D297353CC}">
              <c16:uniqueId val="{0000000A-E4AA-4064-947C-98FB05DACFE3}"/>
            </c:ext>
          </c:extLst>
        </c:ser>
        <c:ser>
          <c:idx val="9"/>
          <c:order val="9"/>
          <c:tx>
            <c:strRef>
              <c:f>Sheet1!$K$1</c:f>
              <c:strCache>
                <c:ptCount val="1"/>
                <c:pt idx="0">
                  <c:v>WA</c:v>
                </c:pt>
              </c:strCache>
            </c:strRef>
          </c:tx>
          <c:spPr>
            <a:ln w="28575" cap="rnd">
              <a:solidFill>
                <a:schemeClr val="bg2">
                  <a:lumMod val="25000"/>
                </a:schemeClr>
              </a:solidFill>
              <a:round/>
            </a:ln>
            <a:effectLst/>
          </c:spPr>
          <c:marker>
            <c:symbol val="circle"/>
            <c:size val="5"/>
            <c:spPr>
              <a:solidFill>
                <a:schemeClr val="bg2">
                  <a:lumMod val="25000"/>
                </a:schemeClr>
              </a:solidFill>
              <a:ln w="9525">
                <a:solidFill>
                  <a:schemeClr val="bg2">
                    <a:lumMod val="25000"/>
                  </a:schemeClr>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numRef>
          </c:cat>
          <c:val>
            <c:numRef>
              <c:f>Sheet1!$K$2:$K$9</c:f>
              <c:numCache>
                <c:formatCode>General</c:formatCode>
                <c:ptCount val="8"/>
                <c:pt idx="0">
                  <c:v>1.4877619999999999E-2</c:v>
                </c:pt>
                <c:pt idx="1">
                  <c:v>-5.5417900000000004E-3</c:v>
                </c:pt>
                <c:pt idx="2">
                  <c:v>-8.1920699999999992E-3</c:v>
                </c:pt>
                <c:pt idx="3">
                  <c:v>-1.251349E-2</c:v>
                </c:pt>
                <c:pt idx="4">
                  <c:v>2.881804E-2</c:v>
                </c:pt>
                <c:pt idx="5">
                  <c:v>-5.8483999999999999E-4</c:v>
                </c:pt>
                <c:pt idx="6">
                  <c:v>7.1571500000000001E-3</c:v>
                </c:pt>
                <c:pt idx="7">
                  <c:v>-7.3283799999999998E-3</c:v>
                </c:pt>
              </c:numCache>
            </c:numRef>
          </c:val>
          <c:smooth val="0"/>
          <c:extLst>
            <c:ext xmlns:c16="http://schemas.microsoft.com/office/drawing/2014/chart" uri="{C3380CC4-5D6E-409C-BE32-E72D297353CC}">
              <c16:uniqueId val="{00000003-E4AA-4064-947C-98FB05DACFE3}"/>
            </c:ext>
          </c:extLst>
        </c:ser>
        <c:ser>
          <c:idx val="10"/>
          <c:order val="10"/>
          <c:tx>
            <c:strRef>
              <c:f>Sheet1!$L$1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Sheet1!$A$2:$A$9</c:f>
              <c:numCache>
                <c:formatCode>General</c:formatCode>
                <c:ptCount val="8"/>
                <c:pt idx="0">
                  <c:v>2013</c:v>
                </c:pt>
                <c:pt idx="1">
                  <c:v>2014</c:v>
                </c:pt>
                <c:pt idx="2">
                  <c:v>2015</c:v>
                </c:pt>
                <c:pt idx="3">
                  <c:v>2016</c:v>
                </c:pt>
                <c:pt idx="4">
                  <c:v>2017</c:v>
                </c:pt>
                <c:pt idx="5">
                  <c:v>2018</c:v>
                </c:pt>
                <c:pt idx="6">
                  <c:v>2019</c:v>
                </c:pt>
                <c:pt idx="7">
                  <c:v>2020</c:v>
                </c:pt>
              </c:numCache>
            </c:numRef>
          </c:cat>
          <c:val>
            <c:numRef>
              <c:f>Sheet1!$L$2:$L$9</c:f>
              <c:numCache>
                <c:formatCode>General</c:formatCode>
                <c:ptCount val="8"/>
                <c:pt idx="2">
                  <c:v>-2.2909699999999998E-3</c:v>
                </c:pt>
                <c:pt idx="3">
                  <c:v>-6.5487E-4</c:v>
                </c:pt>
                <c:pt idx="4">
                  <c:v>4.7249E-4</c:v>
                </c:pt>
                <c:pt idx="5">
                  <c:v>4.5850800000000001E-3</c:v>
                </c:pt>
                <c:pt idx="6">
                  <c:v>9.1591699999999995E-3</c:v>
                </c:pt>
                <c:pt idx="7">
                  <c:v>-1.71069E-3</c:v>
                </c:pt>
              </c:numCache>
            </c:numRef>
          </c:val>
          <c:smooth val="0"/>
          <c:extLst>
            <c:ext xmlns:c16="http://schemas.microsoft.com/office/drawing/2014/chart" uri="{C3380CC4-5D6E-409C-BE32-E72D297353CC}">
              <c16:uniqueId val="{00000004-E4AA-4064-947C-98FB05DACFE3}"/>
            </c:ext>
          </c:extLst>
        </c:ser>
        <c:dLbls>
          <c:showLegendKey val="0"/>
          <c:showVal val="0"/>
          <c:showCatName val="0"/>
          <c:showSerName val="0"/>
          <c:showPercent val="0"/>
          <c:showBubbleSize val="0"/>
        </c:dLbls>
        <c:marker val="1"/>
        <c:smooth val="0"/>
        <c:axId val="280052127"/>
        <c:axId val="395564559"/>
        <c:extLst/>
      </c:lineChart>
      <c:catAx>
        <c:axId val="2800521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5564559"/>
        <c:crosses val="autoZero"/>
        <c:auto val="1"/>
        <c:lblAlgn val="ctr"/>
        <c:lblOffset val="100"/>
        <c:noMultiLvlLbl val="0"/>
      </c:catAx>
      <c:valAx>
        <c:axId val="39556455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00521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dirty="0">
                <a:latin typeface="Seaford" panose="00000500000000000000" pitchFamily="2" charset="0"/>
              </a:rPr>
              <a:t>Growth</a:t>
            </a:r>
            <a:r>
              <a:rPr lang="en-US" sz="1600" b="1" baseline="0" dirty="0">
                <a:latin typeface="Seaford" panose="00000500000000000000" pitchFamily="2" charset="0"/>
              </a:rPr>
              <a:t> Rate of Wages (2014 – 2023)</a:t>
            </a:r>
            <a:endParaRPr lang="en-US" sz="1600" b="1" dirty="0">
              <a:latin typeface="Seaford" panose="00000500000000000000" pitchFamily="2"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CA</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Pt>
            <c:idx val="3"/>
            <c:marker>
              <c:symbol val="circle"/>
              <c:size val="5"/>
              <c:spPr>
                <a:solidFill>
                  <a:srgbClr val="92D050"/>
                </a:solidFill>
                <a:ln w="9525">
                  <a:solidFill>
                    <a:srgbClr val="92D050"/>
                  </a:solidFill>
                </a:ln>
                <a:effectLst/>
              </c:spPr>
            </c:marker>
            <c:bubble3D val="0"/>
            <c:spPr>
              <a:ln w="28575" cap="rnd">
                <a:solidFill>
                  <a:srgbClr val="92D050"/>
                </a:solidFill>
                <a:round/>
              </a:ln>
              <a:effectLst/>
            </c:spPr>
            <c:extLst>
              <c:ext xmlns:c16="http://schemas.microsoft.com/office/drawing/2014/chart" uri="{C3380CC4-5D6E-409C-BE32-E72D297353CC}">
                <c16:uniqueId val="{00000005-91E8-4B16-A48A-A6586B07199C}"/>
              </c:ext>
            </c:extLst>
          </c:dPt>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Sheet1!$B$2:$B$11</c:f>
              <c:numCache>
                <c:formatCode>General</c:formatCode>
                <c:ptCount val="10"/>
                <c:pt idx="0">
                  <c:v>3.2984531392174707E-2</c:v>
                </c:pt>
                <c:pt idx="1">
                  <c:v>4.5144241356529398E-2</c:v>
                </c:pt>
                <c:pt idx="2">
                  <c:v>2.0648967551622419E-2</c:v>
                </c:pt>
                <c:pt idx="3">
                  <c:v>4.6242774566473986E-2</c:v>
                </c:pt>
                <c:pt idx="4">
                  <c:v>3.9660615627466457E-2</c:v>
                </c:pt>
                <c:pt idx="5">
                  <c:v>4.2323021446194722E-2</c:v>
                </c:pt>
                <c:pt idx="6">
                  <c:v>0.11380189366351057</c:v>
                </c:pt>
                <c:pt idx="7">
                  <c:v>7.6017655713585097E-2</c:v>
                </c:pt>
                <c:pt idx="8">
                  <c:v>-1.3065937405044059E-2</c:v>
                </c:pt>
                <c:pt idx="9">
                  <c:v>3.417487684729064E-2</c:v>
                </c:pt>
              </c:numCache>
            </c:numRef>
          </c:val>
          <c:smooth val="0"/>
          <c:extLst>
            <c:ext xmlns:c16="http://schemas.microsoft.com/office/drawing/2014/chart" uri="{C3380CC4-5D6E-409C-BE32-E72D297353CC}">
              <c16:uniqueId val="{00000000-91E8-4B16-A48A-A6586B07199C}"/>
            </c:ext>
          </c:extLst>
        </c:ser>
        <c:ser>
          <c:idx val="1"/>
          <c:order val="1"/>
          <c:tx>
            <c:strRef>
              <c:f>Sheet1!$C$1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Sheet1!$C$2:$C$11</c:f>
              <c:numCache>
                <c:formatCode>General</c:formatCode>
                <c:ptCount val="10"/>
                <c:pt idx="0">
                  <c:v>3.8057190916736754E-2</c:v>
                </c:pt>
                <c:pt idx="1">
                  <c:v>3.990277496455337E-2</c:v>
                </c:pt>
                <c:pt idx="2">
                  <c:v>1.0712894429294897E-2</c:v>
                </c:pt>
                <c:pt idx="3">
                  <c:v>3.7194064366930048E-2</c:v>
                </c:pt>
                <c:pt idx="4">
                  <c:v>3.9390561129691568E-2</c:v>
                </c:pt>
                <c:pt idx="5">
                  <c:v>3.8255273507329282E-2</c:v>
                </c:pt>
                <c:pt idx="6">
                  <c:v>0.10692148760330579</c:v>
                </c:pt>
                <c:pt idx="7">
                  <c:v>4.9618914294602585E-2</c:v>
                </c:pt>
                <c:pt idx="8">
                  <c:v>2.3266152934202727E-2</c:v>
                </c:pt>
                <c:pt idx="9">
                  <c:v>0.11049963794351919</c:v>
                </c:pt>
              </c:numCache>
            </c:numRef>
          </c:val>
          <c:smooth val="0"/>
          <c:extLst>
            <c:ext xmlns:c16="http://schemas.microsoft.com/office/drawing/2014/chart" uri="{C3380CC4-5D6E-409C-BE32-E72D297353CC}">
              <c16:uniqueId val="{00000001-91E8-4B16-A48A-A6586B07199C}"/>
            </c:ext>
          </c:extLst>
        </c:ser>
        <c:ser>
          <c:idx val="2"/>
          <c:order val="2"/>
          <c:tx>
            <c:strRef>
              <c:f>Sheet1!$D$1</c:f>
              <c:strCache>
                <c:ptCount val="1"/>
                <c:pt idx="0">
                  <c:v>OR</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Sheet1!$D$2:$D$11</c:f>
              <c:numCache>
                <c:formatCode>General</c:formatCode>
                <c:ptCount val="10"/>
                <c:pt idx="0">
                  <c:v>3.4662045060658578E-2</c:v>
                </c:pt>
                <c:pt idx="1">
                  <c:v>3.8805136795086542E-2</c:v>
                </c:pt>
                <c:pt idx="2">
                  <c:v>2.1768341843590434E-2</c:v>
                </c:pt>
                <c:pt idx="3">
                  <c:v>3.4192530247238298E-2</c:v>
                </c:pt>
                <c:pt idx="4">
                  <c:v>3.8148524923702951E-2</c:v>
                </c:pt>
                <c:pt idx="5">
                  <c:v>3.6991670749632534E-2</c:v>
                </c:pt>
                <c:pt idx="6">
                  <c:v>9.0243326246161118E-2</c:v>
                </c:pt>
                <c:pt idx="7">
                  <c:v>6.6088840736728063E-2</c:v>
                </c:pt>
                <c:pt idx="8">
                  <c:v>3.9634146341463415E-2</c:v>
                </c:pt>
                <c:pt idx="9">
                  <c:v>4.7116324535679377E-2</c:v>
                </c:pt>
              </c:numCache>
            </c:numRef>
          </c:val>
          <c:smooth val="0"/>
          <c:extLst>
            <c:ext xmlns:c16="http://schemas.microsoft.com/office/drawing/2014/chart" uri="{C3380CC4-5D6E-409C-BE32-E72D297353CC}">
              <c16:uniqueId val="{00000002-91E8-4B16-A48A-A6586B07199C}"/>
            </c:ext>
          </c:extLst>
        </c:ser>
        <c:ser>
          <c:idx val="3"/>
          <c:order val="3"/>
          <c:tx>
            <c:strRef>
              <c:f>Sheet1!$E$1</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Sheet1!$E$2:$E$11</c:f>
              <c:numCache>
                <c:formatCode>General</c:formatCode>
                <c:ptCount val="10"/>
                <c:pt idx="0">
                  <c:v>3.7300613496932512E-2</c:v>
                </c:pt>
                <c:pt idx="1">
                  <c:v>3.0518097941802696E-2</c:v>
                </c:pt>
                <c:pt idx="2">
                  <c:v>4.2699724517906337E-2</c:v>
                </c:pt>
                <c:pt idx="3">
                  <c:v>5.261999119330691E-2</c:v>
                </c:pt>
                <c:pt idx="4">
                  <c:v>6.5885797950219621E-2</c:v>
                </c:pt>
                <c:pt idx="5">
                  <c:v>5.2001569858712716E-2</c:v>
                </c:pt>
                <c:pt idx="6">
                  <c:v>0.10221973512404402</c:v>
                </c:pt>
                <c:pt idx="7">
                  <c:v>7.4293450668471817E-2</c:v>
                </c:pt>
                <c:pt idx="8">
                  <c:v>1.6540642722117201E-2</c:v>
                </c:pt>
                <c:pt idx="9">
                  <c:v>6.6790640012397332E-2</c:v>
                </c:pt>
              </c:numCache>
            </c:numRef>
          </c:val>
          <c:smooth val="0"/>
          <c:extLst>
            <c:ext xmlns:c16="http://schemas.microsoft.com/office/drawing/2014/chart" uri="{C3380CC4-5D6E-409C-BE32-E72D297353CC}">
              <c16:uniqueId val="{00000003-91E8-4B16-A48A-A6586B07199C}"/>
            </c:ext>
          </c:extLst>
        </c:ser>
        <c:ser>
          <c:idx val="4"/>
          <c:order val="4"/>
          <c:tx>
            <c:strRef>
              <c:f>Sheet1!$F$1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Sheet1!$A$2:$A$11</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Sheet1!$F$2:$F$11</c:f>
              <c:numCache>
                <c:formatCode>General</c:formatCode>
                <c:ptCount val="10"/>
                <c:pt idx="0">
                  <c:v>3.1054279749478081E-2</c:v>
                </c:pt>
                <c:pt idx="1">
                  <c:v>3.0625158187800556E-2</c:v>
                </c:pt>
                <c:pt idx="2">
                  <c:v>1.3261296660117878E-2</c:v>
                </c:pt>
                <c:pt idx="3">
                  <c:v>3.296170625302957E-2</c:v>
                </c:pt>
                <c:pt idx="4">
                  <c:v>3.3786954481464099E-2</c:v>
                </c:pt>
                <c:pt idx="5">
                  <c:v>3.4271448025419884E-2</c:v>
                </c:pt>
                <c:pt idx="6">
                  <c:v>8.0096554750932636E-2</c:v>
                </c:pt>
                <c:pt idx="7">
                  <c:v>5.6277935798455914E-2</c:v>
                </c:pt>
                <c:pt idx="8">
                  <c:v>3.6160800153875745E-2</c:v>
                </c:pt>
                <c:pt idx="9">
                  <c:v>3.8425839985149431E-2</c:v>
                </c:pt>
              </c:numCache>
            </c:numRef>
          </c:val>
          <c:smooth val="0"/>
          <c:extLst>
            <c:ext xmlns:c16="http://schemas.microsoft.com/office/drawing/2014/chart" uri="{C3380CC4-5D6E-409C-BE32-E72D297353CC}">
              <c16:uniqueId val="{00000004-91E8-4B16-A48A-A6586B07199C}"/>
            </c:ext>
          </c:extLst>
        </c:ser>
        <c:dLbls>
          <c:showLegendKey val="0"/>
          <c:showVal val="0"/>
          <c:showCatName val="0"/>
          <c:showSerName val="0"/>
          <c:showPercent val="0"/>
          <c:showBubbleSize val="0"/>
        </c:dLbls>
        <c:marker val="1"/>
        <c:smooth val="0"/>
        <c:axId val="77720687"/>
        <c:axId val="200401679"/>
      </c:lineChart>
      <c:catAx>
        <c:axId val="777206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401679"/>
        <c:crosses val="autoZero"/>
        <c:auto val="1"/>
        <c:lblAlgn val="ctr"/>
        <c:lblOffset val="100"/>
        <c:noMultiLvlLbl val="0"/>
      </c:catAx>
      <c:valAx>
        <c:axId val="200401679"/>
        <c:scaling>
          <c:orientation val="minMax"/>
          <c:max val="0.120000000000000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77206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dirty="0">
                <a:latin typeface="Seaford" panose="00000500000000000000" pitchFamily="2" charset="0"/>
              </a:rPr>
              <a:t>Growth Rate of</a:t>
            </a:r>
            <a:r>
              <a:rPr lang="en-US" sz="1600" b="1" baseline="0" dirty="0">
                <a:latin typeface="Seaford" panose="00000500000000000000" pitchFamily="2" charset="0"/>
              </a:rPr>
              <a:t> </a:t>
            </a:r>
            <a:r>
              <a:rPr lang="en-US" sz="1600" b="1" dirty="0">
                <a:latin typeface="Seaford" panose="00000500000000000000" pitchFamily="2" charset="0"/>
              </a:rPr>
              <a:t>Preventable</a:t>
            </a:r>
            <a:r>
              <a:rPr lang="en-US" sz="1600" b="1" baseline="0" dirty="0">
                <a:latin typeface="Seaford" panose="00000500000000000000" pitchFamily="2" charset="0"/>
              </a:rPr>
              <a:t> Hospital Stays (2017 – 2020)</a:t>
            </a:r>
            <a:endParaRPr lang="en-US" sz="1600" b="1" dirty="0">
              <a:latin typeface="Seaford" panose="00000500000000000000" pitchFamily="2"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4655816493224428E-2"/>
          <c:y val="0.10104650091959259"/>
          <c:w val="0.91174825438168905"/>
          <c:h val="0.78329474547038436"/>
        </c:manualLayout>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numRef>
              <c:f>Sheet1!$A$2:$A$5</c:f>
              <c:numCache>
                <c:formatCode>General</c:formatCode>
                <c:ptCount val="4"/>
                <c:pt idx="0">
                  <c:v>2017</c:v>
                </c:pt>
                <c:pt idx="1">
                  <c:v>2018</c:v>
                </c:pt>
                <c:pt idx="2">
                  <c:v>2019</c:v>
                </c:pt>
                <c:pt idx="3">
                  <c:v>2020</c:v>
                </c:pt>
              </c:numCache>
            </c:numRef>
          </c:cat>
          <c:val>
            <c:numRef>
              <c:f>Sheet1!$B$2:$B$5</c:f>
              <c:numCache>
                <c:formatCode>General</c:formatCode>
                <c:ptCount val="4"/>
                <c:pt idx="0">
                  <c:v>2.5948100000000002E-2</c:v>
                </c:pt>
                <c:pt idx="1">
                  <c:v>-6.6703719999999994E-2</c:v>
                </c:pt>
                <c:pt idx="2">
                  <c:v>-8.6658730000000003E-2</c:v>
                </c:pt>
                <c:pt idx="3">
                  <c:v>-0.26442778</c:v>
                </c:pt>
              </c:numCache>
            </c:numRef>
          </c:val>
          <c:smooth val="0"/>
          <c:extLst>
            <c:ext xmlns:c16="http://schemas.microsoft.com/office/drawing/2014/chart" uri="{C3380CC4-5D6E-409C-BE32-E72D297353CC}">
              <c16:uniqueId val="{00000000-E3ED-42CA-A4D7-639239A0C171}"/>
            </c:ext>
          </c:extLst>
        </c:ser>
        <c:ser>
          <c:idx val="3"/>
          <c:order val="3"/>
          <c:tx>
            <c:strRef>
              <c:f>Sheet1!$E$1</c:f>
              <c:strCache>
                <c:ptCount val="1"/>
                <c:pt idx="0">
                  <c:v>MA</c:v>
                </c:pt>
              </c:strCache>
            </c:strRef>
          </c:tx>
          <c:spPr>
            <a:ln w="28575" cap="rnd">
              <a:solidFill>
                <a:srgbClr val="56B4E9"/>
              </a:solidFill>
              <a:round/>
            </a:ln>
            <a:effectLst/>
          </c:spPr>
          <c:marker>
            <c:symbol val="circle"/>
            <c:size val="5"/>
            <c:spPr>
              <a:solidFill>
                <a:srgbClr val="56B4E9"/>
              </a:solidFill>
              <a:ln w="9525">
                <a:solidFill>
                  <a:srgbClr val="56B4E9"/>
                </a:solidFill>
              </a:ln>
              <a:effectLst/>
            </c:spPr>
          </c:marker>
          <c:cat>
            <c:numRef>
              <c:f>Sheet1!$A$2:$A$5</c:f>
              <c:numCache>
                <c:formatCode>General</c:formatCode>
                <c:ptCount val="4"/>
                <c:pt idx="0">
                  <c:v>2017</c:v>
                </c:pt>
                <c:pt idx="1">
                  <c:v>2018</c:v>
                </c:pt>
                <c:pt idx="2">
                  <c:v>2019</c:v>
                </c:pt>
                <c:pt idx="3">
                  <c:v>2020</c:v>
                </c:pt>
              </c:numCache>
            </c:numRef>
          </c:cat>
          <c:val>
            <c:numRef>
              <c:f>Sheet1!$E$2:$E$5</c:f>
              <c:numCache>
                <c:formatCode>General</c:formatCode>
                <c:ptCount val="4"/>
                <c:pt idx="0">
                  <c:v>2.2807379999999999E-2</c:v>
                </c:pt>
                <c:pt idx="1">
                  <c:v>-3.4259070000000003E-2</c:v>
                </c:pt>
                <c:pt idx="2">
                  <c:v>-0.11796809</c:v>
                </c:pt>
                <c:pt idx="3">
                  <c:v>-0.25368871999999998</c:v>
                </c:pt>
              </c:numCache>
            </c:numRef>
          </c:val>
          <c:smooth val="0"/>
          <c:extLst>
            <c:ext xmlns:c16="http://schemas.microsoft.com/office/drawing/2014/chart" uri="{C3380CC4-5D6E-409C-BE32-E72D297353CC}">
              <c16:uniqueId val="{00000001-E3ED-42CA-A4D7-639239A0C171}"/>
            </c:ext>
          </c:extLst>
        </c:ser>
        <c:ser>
          <c:idx val="7"/>
          <c:order val="7"/>
          <c:tx>
            <c:strRef>
              <c:f>Sheet1!$I$1</c:f>
              <c:strCache>
                <c:ptCount val="1"/>
                <c:pt idx="0">
                  <c:v>OR</c:v>
                </c:pt>
              </c:strCache>
            </c:strRef>
          </c:tx>
          <c:spPr>
            <a:ln w="28575" cap="rnd">
              <a:solidFill>
                <a:srgbClr val="FFC000"/>
              </a:solidFill>
              <a:round/>
            </a:ln>
            <a:effectLst/>
          </c:spPr>
          <c:marker>
            <c:symbol val="circle"/>
            <c:size val="5"/>
            <c:spPr>
              <a:solidFill>
                <a:srgbClr val="FFC000"/>
              </a:solidFill>
              <a:ln w="9525">
                <a:solidFill>
                  <a:srgbClr val="FFC000"/>
                </a:solidFill>
              </a:ln>
              <a:effectLst/>
            </c:spPr>
          </c:marker>
          <c:cat>
            <c:numRef>
              <c:f>Sheet1!$A$2:$A$5</c:f>
              <c:numCache>
                <c:formatCode>General</c:formatCode>
                <c:ptCount val="4"/>
                <c:pt idx="0">
                  <c:v>2017</c:v>
                </c:pt>
                <c:pt idx="1">
                  <c:v>2018</c:v>
                </c:pt>
                <c:pt idx="2">
                  <c:v>2019</c:v>
                </c:pt>
                <c:pt idx="3">
                  <c:v>2020</c:v>
                </c:pt>
              </c:numCache>
            </c:numRef>
          </c:cat>
          <c:val>
            <c:numRef>
              <c:f>Sheet1!$I$2:$I$5</c:f>
              <c:numCache>
                <c:formatCode>General</c:formatCode>
                <c:ptCount val="4"/>
                <c:pt idx="0">
                  <c:v>1.412332E-2</c:v>
                </c:pt>
                <c:pt idx="1">
                  <c:v>-4.925272E-2</c:v>
                </c:pt>
                <c:pt idx="2">
                  <c:v>-0.15041086000000001</c:v>
                </c:pt>
                <c:pt idx="3">
                  <c:v>-0.20773759</c:v>
                </c:pt>
              </c:numCache>
            </c:numRef>
          </c:val>
          <c:smooth val="0"/>
          <c:extLst>
            <c:ext xmlns:c16="http://schemas.microsoft.com/office/drawing/2014/chart" uri="{C3380CC4-5D6E-409C-BE32-E72D297353CC}">
              <c16:uniqueId val="{00000002-E3ED-42CA-A4D7-639239A0C171}"/>
            </c:ext>
          </c:extLst>
        </c:ser>
        <c:ser>
          <c:idx val="9"/>
          <c:order val="9"/>
          <c:tx>
            <c:strRef>
              <c:f>Sheet1!$K$1</c:f>
              <c:strCache>
                <c:ptCount val="1"/>
                <c:pt idx="0">
                  <c:v>WA</c:v>
                </c:pt>
              </c:strCache>
            </c:strRef>
          </c:tx>
          <c:spPr>
            <a:ln w="28575" cap="rnd">
              <a:solidFill>
                <a:srgbClr val="002060"/>
              </a:solidFill>
              <a:round/>
            </a:ln>
            <a:effectLst/>
          </c:spPr>
          <c:marker>
            <c:symbol val="circle"/>
            <c:size val="5"/>
            <c:spPr>
              <a:solidFill>
                <a:srgbClr val="002060"/>
              </a:solidFill>
              <a:ln w="9525">
                <a:solidFill>
                  <a:srgbClr val="002060"/>
                </a:solidFill>
              </a:ln>
              <a:effectLst/>
            </c:spPr>
          </c:marker>
          <c:cat>
            <c:numRef>
              <c:f>Sheet1!$A$2:$A$5</c:f>
              <c:numCache>
                <c:formatCode>General</c:formatCode>
                <c:ptCount val="4"/>
                <c:pt idx="0">
                  <c:v>2017</c:v>
                </c:pt>
                <c:pt idx="1">
                  <c:v>2018</c:v>
                </c:pt>
                <c:pt idx="2">
                  <c:v>2019</c:v>
                </c:pt>
                <c:pt idx="3">
                  <c:v>2020</c:v>
                </c:pt>
              </c:numCache>
            </c:numRef>
          </c:cat>
          <c:val>
            <c:numRef>
              <c:f>Sheet1!$K$2:$K$5</c:f>
              <c:numCache>
                <c:formatCode>General</c:formatCode>
                <c:ptCount val="4"/>
                <c:pt idx="0">
                  <c:v>1.88744E-2</c:v>
                </c:pt>
                <c:pt idx="1">
                  <c:v>-3.9070390000000003E-2</c:v>
                </c:pt>
                <c:pt idx="2">
                  <c:v>-0.11216263999999999</c:v>
                </c:pt>
                <c:pt idx="3">
                  <c:v>-0.23924201</c:v>
                </c:pt>
              </c:numCache>
            </c:numRef>
          </c:val>
          <c:smooth val="0"/>
          <c:extLst>
            <c:ext xmlns:c16="http://schemas.microsoft.com/office/drawing/2014/chart" uri="{C3380CC4-5D6E-409C-BE32-E72D297353CC}">
              <c16:uniqueId val="{00000003-E3ED-42CA-A4D7-639239A0C171}"/>
            </c:ext>
          </c:extLst>
        </c:ser>
        <c:ser>
          <c:idx val="10"/>
          <c:order val="10"/>
          <c:tx>
            <c:strRef>
              <c:f>Sheet1!$L$1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cat>
            <c:numRef>
              <c:f>Sheet1!$A$2:$A$5</c:f>
              <c:numCache>
                <c:formatCode>General</c:formatCode>
                <c:ptCount val="4"/>
                <c:pt idx="0">
                  <c:v>2017</c:v>
                </c:pt>
                <c:pt idx="1">
                  <c:v>2018</c:v>
                </c:pt>
                <c:pt idx="2">
                  <c:v>2019</c:v>
                </c:pt>
                <c:pt idx="3">
                  <c:v>2020</c:v>
                </c:pt>
              </c:numCache>
            </c:numRef>
          </c:cat>
          <c:val>
            <c:numRef>
              <c:f>Sheet1!$L$2:$L$5</c:f>
              <c:numCache>
                <c:formatCode>General</c:formatCode>
                <c:ptCount val="4"/>
                <c:pt idx="1">
                  <c:v>-6.593164E-2</c:v>
                </c:pt>
                <c:pt idx="2">
                  <c:v>-0.11071766</c:v>
                </c:pt>
                <c:pt idx="3">
                  <c:v>-0.25431377999999999</c:v>
                </c:pt>
              </c:numCache>
            </c:numRef>
          </c:val>
          <c:smooth val="0"/>
          <c:extLst>
            <c:ext xmlns:c16="http://schemas.microsoft.com/office/drawing/2014/chart" uri="{C3380CC4-5D6E-409C-BE32-E72D297353CC}">
              <c16:uniqueId val="{00000004-E3ED-42CA-A4D7-639239A0C171}"/>
            </c:ext>
          </c:extLst>
        </c:ser>
        <c:dLbls>
          <c:showLegendKey val="0"/>
          <c:showVal val="0"/>
          <c:showCatName val="0"/>
          <c:showSerName val="0"/>
          <c:showPercent val="0"/>
          <c:showBubbleSize val="0"/>
        </c:dLbls>
        <c:marker val="1"/>
        <c:smooth val="0"/>
        <c:axId val="292895231"/>
        <c:axId val="1508008368"/>
        <c:extLst>
          <c:ext xmlns:c15="http://schemas.microsoft.com/office/drawing/2012/chart" uri="{02D57815-91ED-43cb-92C2-25804820EDAC}">
            <c15:filteredLineSeries>
              <c15:ser>
                <c:idx val="1"/>
                <c:order val="1"/>
                <c:tx>
                  <c:strRef>
                    <c:extLst>
                      <c:ext uri="{02D57815-91ED-43cb-92C2-25804820EDAC}">
                        <c15:formulaRef>
                          <c15:sqref>Sheet1!$C$1</c15:sqref>
                        </c15:formulaRef>
                      </c:ext>
                    </c:extLst>
                    <c:strCache>
                      <c:ptCount val="1"/>
                      <c:pt idx="0">
                        <c:v>CT</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extLst>
                      <c:ex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c:ext uri="{02D57815-91ED-43cb-92C2-25804820EDAC}">
                        <c15:formulaRef>
                          <c15:sqref>Sheet1!$C$2:$C$5</c15:sqref>
                        </c15:formulaRef>
                      </c:ext>
                    </c:extLst>
                    <c:numCache>
                      <c:formatCode>General</c:formatCode>
                      <c:ptCount val="4"/>
                      <c:pt idx="0">
                        <c:v>-2.4407580000000002E-2</c:v>
                      </c:pt>
                      <c:pt idx="1">
                        <c:v>-1.8702940000000001E-2</c:v>
                      </c:pt>
                      <c:pt idx="2">
                        <c:v>-0.14603959999999999</c:v>
                      </c:pt>
                      <c:pt idx="3">
                        <c:v>-0.23536232000000001</c:v>
                      </c:pt>
                    </c:numCache>
                  </c:numRef>
                </c:val>
                <c:smooth val="0"/>
                <c:extLst>
                  <c:ext xmlns:c16="http://schemas.microsoft.com/office/drawing/2014/chart" uri="{C3380CC4-5D6E-409C-BE32-E72D297353CC}">
                    <c16:uniqueId val="{00000005-E3ED-42CA-A4D7-639239A0C171}"/>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DE</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extLst xmlns:c15="http://schemas.microsoft.com/office/drawing/2012/chart">
                      <c:ext xmlns:c15="http://schemas.microsoft.com/office/drawing/2012/char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xmlns:c15="http://schemas.microsoft.com/office/drawing/2012/chart">
                      <c:ext xmlns:c15="http://schemas.microsoft.com/office/drawing/2012/chart" uri="{02D57815-91ED-43cb-92C2-25804820EDAC}">
                        <c15:formulaRef>
                          <c15:sqref>Sheet1!$D$2:$D$5</c15:sqref>
                        </c15:formulaRef>
                      </c:ext>
                    </c:extLst>
                    <c:numCache>
                      <c:formatCode>General</c:formatCode>
                      <c:ptCount val="4"/>
                      <c:pt idx="0">
                        <c:v>5.3016069999999998E-2</c:v>
                      </c:pt>
                      <c:pt idx="1">
                        <c:v>-3.4489590000000001E-2</c:v>
                      </c:pt>
                      <c:pt idx="2">
                        <c:v>-7.7191540000000003E-2</c:v>
                      </c:pt>
                      <c:pt idx="3">
                        <c:v>-0.28921023000000001</c:v>
                      </c:pt>
                    </c:numCache>
                  </c:numRef>
                </c:val>
                <c:smooth val="0"/>
                <c:extLst xmlns:c15="http://schemas.microsoft.com/office/drawing/2012/chart">
                  <c:ext xmlns:c16="http://schemas.microsoft.com/office/drawing/2014/chart" uri="{C3380CC4-5D6E-409C-BE32-E72D297353CC}">
                    <c16:uniqueId val="{00000006-E3ED-42CA-A4D7-639239A0C171}"/>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MD</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cat>
                  <c:numRef>
                    <c:extLst xmlns:c15="http://schemas.microsoft.com/office/drawing/2012/chart">
                      <c:ext xmlns:c15="http://schemas.microsoft.com/office/drawing/2012/char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xmlns:c15="http://schemas.microsoft.com/office/drawing/2012/chart">
                      <c:ext xmlns:c15="http://schemas.microsoft.com/office/drawing/2012/chart" uri="{02D57815-91ED-43cb-92C2-25804820EDAC}">
                        <c15:formulaRef>
                          <c15:sqref>Sheet1!$F$2:$F$5</c15:sqref>
                        </c15:formulaRef>
                      </c:ext>
                    </c:extLst>
                    <c:numCache>
                      <c:formatCode>General</c:formatCode>
                      <c:ptCount val="4"/>
                      <c:pt idx="0">
                        <c:v>-3.0883919999999999E-2</c:v>
                      </c:pt>
                      <c:pt idx="1">
                        <c:v>-9.1428570000000001E-2</c:v>
                      </c:pt>
                      <c:pt idx="2">
                        <c:v>-0.13691339999999999</c:v>
                      </c:pt>
                      <c:pt idx="3">
                        <c:v>-0.25644619000000002</c:v>
                      </c:pt>
                    </c:numCache>
                  </c:numRef>
                </c:val>
                <c:smooth val="0"/>
                <c:extLst xmlns:c15="http://schemas.microsoft.com/office/drawing/2012/chart">
                  <c:ext xmlns:c16="http://schemas.microsoft.com/office/drawing/2014/chart" uri="{C3380CC4-5D6E-409C-BE32-E72D297353CC}">
                    <c16:uniqueId val="{00000007-E3ED-42CA-A4D7-639239A0C171}"/>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NJ</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cat>
                  <c:numRef>
                    <c:extLst xmlns:c15="http://schemas.microsoft.com/office/drawing/2012/chart">
                      <c:ext xmlns:c15="http://schemas.microsoft.com/office/drawing/2012/char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xmlns:c15="http://schemas.microsoft.com/office/drawing/2012/chart">
                      <c:ext xmlns:c15="http://schemas.microsoft.com/office/drawing/2012/chart" uri="{02D57815-91ED-43cb-92C2-25804820EDAC}">
                        <c15:formulaRef>
                          <c15:sqref>Sheet1!$G$2:$G$5</c15:sqref>
                        </c15:formulaRef>
                      </c:ext>
                    </c:extLst>
                    <c:numCache>
                      <c:formatCode>General</c:formatCode>
                      <c:ptCount val="4"/>
                      <c:pt idx="0">
                        <c:v>-4.4082000000000002E-4</c:v>
                      </c:pt>
                      <c:pt idx="1">
                        <c:v>-4.4542449999999997E-2</c:v>
                      </c:pt>
                      <c:pt idx="2">
                        <c:v>-0.10177706</c:v>
                      </c:pt>
                      <c:pt idx="3">
                        <c:v>-0.26541624000000003</c:v>
                      </c:pt>
                    </c:numCache>
                  </c:numRef>
                </c:val>
                <c:smooth val="0"/>
                <c:extLst xmlns:c15="http://schemas.microsoft.com/office/drawing/2012/chart">
                  <c:ext xmlns:c16="http://schemas.microsoft.com/office/drawing/2014/chart" uri="{C3380CC4-5D6E-409C-BE32-E72D297353CC}">
                    <c16:uniqueId val="{00000008-E3ED-42CA-A4D7-639239A0C171}"/>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NY</c:v>
                      </c:pt>
                    </c:strCache>
                  </c:strRef>
                </c:tx>
                <c:spPr>
                  <a:ln w="28575" cap="rnd">
                    <a:solidFill>
                      <a:schemeClr val="accent6">
                        <a:lumMod val="80000"/>
                        <a:lumOff val="20000"/>
                      </a:schemeClr>
                    </a:solidFill>
                    <a:round/>
                  </a:ln>
                  <a:effectLst/>
                </c:spPr>
                <c:marker>
                  <c:symbol val="circle"/>
                  <c:size val="5"/>
                  <c:spPr>
                    <a:solidFill>
                      <a:schemeClr val="accent6">
                        <a:lumMod val="80000"/>
                        <a:lumOff val="20000"/>
                      </a:schemeClr>
                    </a:solidFill>
                    <a:ln w="9525">
                      <a:solidFill>
                        <a:schemeClr val="accent6">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xmlns:c15="http://schemas.microsoft.com/office/drawing/2012/chart">
                      <c:ext xmlns:c15="http://schemas.microsoft.com/office/drawing/2012/chart" uri="{02D57815-91ED-43cb-92C2-25804820EDAC}">
                        <c15:formulaRef>
                          <c15:sqref>Sheet1!$H$2:$H$5</c15:sqref>
                        </c15:formulaRef>
                      </c:ext>
                    </c:extLst>
                    <c:numCache>
                      <c:formatCode>General</c:formatCode>
                      <c:ptCount val="4"/>
                      <c:pt idx="0">
                        <c:v>1.497223E-2</c:v>
                      </c:pt>
                      <c:pt idx="1">
                        <c:v>-3.8068049999999999E-2</c:v>
                      </c:pt>
                      <c:pt idx="2">
                        <c:v>-8.0633189999999993E-2</c:v>
                      </c:pt>
                      <c:pt idx="3">
                        <c:v>-0.30427764000000002</c:v>
                      </c:pt>
                    </c:numCache>
                  </c:numRef>
                </c:val>
                <c:smooth val="0"/>
                <c:extLst xmlns:c15="http://schemas.microsoft.com/office/drawing/2012/chart">
                  <c:ext xmlns:c16="http://schemas.microsoft.com/office/drawing/2014/chart" uri="{C3380CC4-5D6E-409C-BE32-E72D297353CC}">
                    <c16:uniqueId val="{00000009-E3ED-42CA-A4D7-639239A0C171}"/>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RI</c:v>
                      </c:pt>
                    </c:strCache>
                  </c:strRef>
                </c:tx>
                <c:spPr>
                  <a:ln w="28575" cap="rnd">
                    <a:solidFill>
                      <a:schemeClr val="accent4">
                        <a:lumMod val="80000"/>
                        <a:lumOff val="20000"/>
                      </a:schemeClr>
                    </a:solidFill>
                    <a:round/>
                  </a:ln>
                  <a:effectLst/>
                </c:spPr>
                <c:marker>
                  <c:symbol val="circle"/>
                  <c:size val="5"/>
                  <c:spPr>
                    <a:solidFill>
                      <a:schemeClr val="accent4">
                        <a:lumMod val="80000"/>
                        <a:lumOff val="20000"/>
                      </a:schemeClr>
                    </a:solidFill>
                    <a:ln w="9525">
                      <a:solidFill>
                        <a:schemeClr val="accent4">
                          <a:lumMod val="80000"/>
                          <a:lumOff val="20000"/>
                        </a:schemeClr>
                      </a:solidFill>
                    </a:ln>
                    <a:effectLst/>
                  </c:spPr>
                </c:marker>
                <c:cat>
                  <c:numRef>
                    <c:extLst xmlns:c15="http://schemas.microsoft.com/office/drawing/2012/chart">
                      <c:ext xmlns:c15="http://schemas.microsoft.com/office/drawing/2012/chart" uri="{02D57815-91ED-43cb-92C2-25804820EDAC}">
                        <c15:formulaRef>
                          <c15:sqref>Sheet1!$A$2:$A$5</c15:sqref>
                        </c15:formulaRef>
                      </c:ext>
                    </c:extLst>
                    <c:numCache>
                      <c:formatCode>General</c:formatCode>
                      <c:ptCount val="4"/>
                      <c:pt idx="0">
                        <c:v>2017</c:v>
                      </c:pt>
                      <c:pt idx="1">
                        <c:v>2018</c:v>
                      </c:pt>
                      <c:pt idx="2">
                        <c:v>2019</c:v>
                      </c:pt>
                      <c:pt idx="3">
                        <c:v>2020</c:v>
                      </c:pt>
                    </c:numCache>
                  </c:numRef>
                </c:cat>
                <c:val>
                  <c:numRef>
                    <c:extLst xmlns:c15="http://schemas.microsoft.com/office/drawing/2012/chart">
                      <c:ext xmlns:c15="http://schemas.microsoft.com/office/drawing/2012/chart" uri="{02D57815-91ED-43cb-92C2-25804820EDAC}">
                        <c15:formulaRef>
                          <c15:sqref>Sheet1!$J$2:$J$5</c15:sqref>
                        </c15:formulaRef>
                      </c:ext>
                    </c:extLst>
                    <c:numCache>
                      <c:formatCode>General</c:formatCode>
                      <c:ptCount val="4"/>
                      <c:pt idx="0">
                        <c:v>-8.4071800000000002E-3</c:v>
                      </c:pt>
                      <c:pt idx="1">
                        <c:v>-9.0513289999999996E-2</c:v>
                      </c:pt>
                      <c:pt idx="2">
                        <c:v>-4.3335850000000002E-2</c:v>
                      </c:pt>
                      <c:pt idx="3">
                        <c:v>-0.29496971</c:v>
                      </c:pt>
                    </c:numCache>
                  </c:numRef>
                </c:val>
                <c:smooth val="0"/>
                <c:extLst xmlns:c15="http://schemas.microsoft.com/office/drawing/2012/chart">
                  <c:ext xmlns:c16="http://schemas.microsoft.com/office/drawing/2014/chart" uri="{C3380CC4-5D6E-409C-BE32-E72D297353CC}">
                    <c16:uniqueId val="{0000000A-E3ED-42CA-A4D7-639239A0C171}"/>
                  </c:ext>
                </c:extLst>
              </c15:ser>
            </c15:filteredLineSeries>
          </c:ext>
        </c:extLst>
      </c:lineChart>
      <c:catAx>
        <c:axId val="292895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08008368"/>
        <c:crosses val="autoZero"/>
        <c:auto val="1"/>
        <c:lblAlgn val="ctr"/>
        <c:lblOffset val="100"/>
        <c:noMultiLvlLbl val="0"/>
      </c:catAx>
      <c:valAx>
        <c:axId val="1508008368"/>
        <c:scaling>
          <c:orientation val="minMax"/>
          <c:max val="5.000000000000001E-2"/>
          <c:min val="-0.300000000000000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895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r>
              <a:rPr lang="en-US" sz="1550" b="1" dirty="0">
                <a:latin typeface="Seaford" panose="00000500000000000000" pitchFamily="2" charset="0"/>
              </a:rPr>
              <a:t>Growth Rate o</a:t>
            </a:r>
            <a:r>
              <a:rPr lang="en-US" sz="1550" b="1" baseline="0" dirty="0">
                <a:latin typeface="Seaford" panose="00000500000000000000" pitchFamily="2" charset="0"/>
              </a:rPr>
              <a:t>f Total Hospital Bed to Person Ratio (2016 – 2021)</a:t>
            </a:r>
            <a:endParaRPr lang="en-US" sz="1550" b="1" dirty="0">
              <a:latin typeface="Seaford" panose="00000500000000000000" pitchFamily="2" charset="0"/>
            </a:endParaRPr>
          </a:p>
        </c:rich>
      </c:tx>
      <c:layout>
        <c:manualLayout>
          <c:xMode val="edge"/>
          <c:yMode val="edge"/>
          <c:x val="0.11253033238594537"/>
          <c:y val="9.1900990070351296E-3"/>
        </c:manualLayout>
      </c:layout>
      <c:overlay val="0"/>
      <c:spPr>
        <a:noFill/>
        <a:ln>
          <a:noFill/>
        </a:ln>
        <a:effectLst/>
      </c:spPr>
      <c:txPr>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trendline>
            <c:spPr>
              <a:ln w="19050" cap="rnd">
                <a:solidFill>
                  <a:srgbClr val="92D050"/>
                </a:solidFill>
                <a:prstDash val="sysDot"/>
              </a:ln>
              <a:effectLst/>
            </c:spPr>
            <c:trendlineType val="linear"/>
            <c:dispRSqr val="0"/>
            <c:dispEq val="0"/>
          </c:trendline>
          <c:cat>
            <c:numRef>
              <c:f>Sheet1!$A$2:$A$7</c:f>
              <c:numCache>
                <c:formatCode>General</c:formatCode>
                <c:ptCount val="6"/>
                <c:pt idx="0">
                  <c:v>2016</c:v>
                </c:pt>
                <c:pt idx="1">
                  <c:v>2017</c:v>
                </c:pt>
                <c:pt idx="2">
                  <c:v>2018</c:v>
                </c:pt>
                <c:pt idx="3">
                  <c:v>2019</c:v>
                </c:pt>
                <c:pt idx="4">
                  <c:v>2020</c:v>
                </c:pt>
                <c:pt idx="5">
                  <c:v>2021</c:v>
                </c:pt>
              </c:numCache>
            </c:numRef>
          </c:cat>
          <c:val>
            <c:numRef>
              <c:f>Sheet1!$B$2:$B$7</c:f>
              <c:numCache>
                <c:formatCode>General</c:formatCode>
                <c:ptCount val="6"/>
                <c:pt idx="0">
                  <c:v>6.1513732287289168E-3</c:v>
                </c:pt>
                <c:pt idx="1">
                  <c:v>3.6372281400986653E-2</c:v>
                </c:pt>
                <c:pt idx="2">
                  <c:v>-9.4729080714633408E-3</c:v>
                </c:pt>
                <c:pt idx="3">
                  <c:v>1.0939670106834496E-2</c:v>
                </c:pt>
                <c:pt idx="4">
                  <c:v>-3.2629706257536716E-3</c:v>
                </c:pt>
                <c:pt idx="5">
                  <c:v>1.1902793914806409E-2</c:v>
                </c:pt>
              </c:numCache>
            </c:numRef>
          </c:val>
          <c:smooth val="0"/>
          <c:extLst>
            <c:ext xmlns:c16="http://schemas.microsoft.com/office/drawing/2014/chart" uri="{C3380CC4-5D6E-409C-BE32-E72D297353CC}">
              <c16:uniqueId val="{00000001-509F-4BCD-B0DC-ED1AEE82922F}"/>
            </c:ext>
          </c:extLst>
        </c:ser>
        <c:ser>
          <c:idx val="1"/>
          <c:order val="1"/>
          <c:tx>
            <c:strRef>
              <c:f>Sheet1!$C$1</c:f>
              <c:strCache>
                <c:ptCount val="1"/>
                <c:pt idx="0">
                  <c:v>US</c:v>
                </c:pt>
              </c:strCache>
            </c:strRef>
          </c:tx>
          <c:spPr>
            <a:ln w="28575" cap="rnd">
              <a:solidFill>
                <a:srgbClr val="CC79A7"/>
              </a:solidFill>
              <a:round/>
            </a:ln>
            <a:effectLst/>
          </c:spPr>
          <c:marker>
            <c:symbol val="circle"/>
            <c:size val="5"/>
            <c:spPr>
              <a:solidFill>
                <a:srgbClr val="CC79A7"/>
              </a:solidFill>
              <a:ln w="9525">
                <a:solidFill>
                  <a:srgbClr val="CC79A7"/>
                </a:solidFill>
              </a:ln>
              <a:effectLst/>
            </c:spPr>
          </c:marker>
          <c:trendline>
            <c:spPr>
              <a:ln w="19050" cap="rnd">
                <a:solidFill>
                  <a:srgbClr val="CC79A7"/>
                </a:solidFill>
                <a:prstDash val="sysDot"/>
              </a:ln>
              <a:effectLst/>
            </c:spPr>
            <c:trendlineType val="linear"/>
            <c:dispRSqr val="0"/>
            <c:dispEq val="0"/>
          </c:trendline>
          <c:cat>
            <c:numRef>
              <c:f>Sheet1!$A$2:$A$7</c:f>
              <c:numCache>
                <c:formatCode>General</c:formatCode>
                <c:ptCount val="6"/>
                <c:pt idx="0">
                  <c:v>2016</c:v>
                </c:pt>
                <c:pt idx="1">
                  <c:v>2017</c:v>
                </c:pt>
                <c:pt idx="2">
                  <c:v>2018</c:v>
                </c:pt>
                <c:pt idx="3">
                  <c:v>2019</c:v>
                </c:pt>
                <c:pt idx="4">
                  <c:v>2020</c:v>
                </c:pt>
                <c:pt idx="5">
                  <c:v>2021</c:v>
                </c:pt>
              </c:numCache>
            </c:numRef>
          </c:cat>
          <c:val>
            <c:numRef>
              <c:f>Sheet1!$C$2:$C$7</c:f>
              <c:numCache>
                <c:formatCode>General</c:formatCode>
                <c:ptCount val="6"/>
                <c:pt idx="0">
                  <c:v>-1.3714524408396319E-2</c:v>
                </c:pt>
                <c:pt idx="1">
                  <c:v>1.5645098213338312E-2</c:v>
                </c:pt>
                <c:pt idx="2">
                  <c:v>-1.2737497597771595E-2</c:v>
                </c:pt>
                <c:pt idx="3">
                  <c:v>-7.91903847959252E-3</c:v>
                </c:pt>
                <c:pt idx="4">
                  <c:v>-4.3977522840467779E-3</c:v>
                </c:pt>
                <c:pt idx="5">
                  <c:v>-7.82117312406992E-3</c:v>
                </c:pt>
              </c:numCache>
            </c:numRef>
          </c:val>
          <c:smooth val="0"/>
          <c:extLst>
            <c:ext xmlns:c16="http://schemas.microsoft.com/office/drawing/2014/chart" uri="{C3380CC4-5D6E-409C-BE32-E72D297353CC}">
              <c16:uniqueId val="{00000003-509F-4BCD-B0DC-ED1AEE82922F}"/>
            </c:ext>
          </c:extLst>
        </c:ser>
        <c:dLbls>
          <c:showLegendKey val="0"/>
          <c:showVal val="0"/>
          <c:showCatName val="0"/>
          <c:showSerName val="0"/>
          <c:showPercent val="0"/>
          <c:showBubbleSize val="0"/>
        </c:dLbls>
        <c:marker val="1"/>
        <c:smooth val="0"/>
        <c:axId val="1570708928"/>
        <c:axId val="1313191648"/>
      </c:lineChart>
      <c:catAx>
        <c:axId val="1570708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13191648"/>
        <c:crosses val="autoZero"/>
        <c:auto val="1"/>
        <c:lblAlgn val="ctr"/>
        <c:lblOffset val="100"/>
        <c:noMultiLvlLbl val="0"/>
      </c:catAx>
      <c:valAx>
        <c:axId val="1313191648"/>
        <c:scaling>
          <c:orientation val="minMax"/>
          <c:max val="4.0000000000000008E-2"/>
          <c:min val="-2.0000000000000004E-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70708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633FF6-96B1-4CF2-B789-6F85589B6162}" type="doc">
      <dgm:prSet loTypeId="urn:microsoft.com/office/officeart/2005/8/layout/vList5" loCatId="list" qsTypeId="urn:microsoft.com/office/officeart/2005/8/quickstyle/simple1" qsCatId="simple" csTypeId="urn:microsoft.com/office/officeart/2005/8/colors/accent6_4" csCatId="accent6" phldr="1"/>
      <dgm:spPr/>
      <dgm:t>
        <a:bodyPr/>
        <a:lstStyle/>
        <a:p>
          <a:endParaRPr lang="en-US"/>
        </a:p>
      </dgm:t>
    </dgm:pt>
    <dgm:pt modelId="{10BA264D-58E4-4B53-9A2F-B086DE9AB7AB}">
      <dgm:prSet phldrT="[Text]" custT="1"/>
      <dgm:spPr/>
      <dgm:t>
        <a:bodyPr/>
        <a:lstStyle/>
        <a:p>
          <a:r>
            <a:rPr lang="en-US" sz="2800" b="1" dirty="0"/>
            <a:t>Office/Director</a:t>
          </a:r>
        </a:p>
      </dgm:t>
    </dgm:pt>
    <dgm:pt modelId="{4F4F14D0-D6F9-49AD-B34D-234384844528}" type="parTrans" cxnId="{2A1D63D0-D6DC-42C8-BB3C-1A96CF538FA2}">
      <dgm:prSet/>
      <dgm:spPr/>
      <dgm:t>
        <a:bodyPr/>
        <a:lstStyle/>
        <a:p>
          <a:endParaRPr lang="en-US"/>
        </a:p>
      </dgm:t>
    </dgm:pt>
    <dgm:pt modelId="{630D5143-05A4-4DB9-99EE-9EBC77D69A6A}" type="sibTrans" cxnId="{2A1D63D0-D6DC-42C8-BB3C-1A96CF538FA2}">
      <dgm:prSet/>
      <dgm:spPr/>
      <dgm:t>
        <a:bodyPr/>
        <a:lstStyle/>
        <a:p>
          <a:endParaRPr lang="en-US"/>
        </a:p>
      </dgm:t>
    </dgm:pt>
    <dgm:pt modelId="{A1BDF04F-EA76-4A82-9056-C7DD5E6F9074}">
      <dgm:prSet phldrT="[Text]"/>
      <dgm:spPr/>
      <dgm:t>
        <a:bodyPr/>
        <a:lstStyle/>
        <a:p>
          <a:pPr>
            <a:buFont typeface="Arial" panose="020B0604020202020204" pitchFamily="34" charset="0"/>
            <a:buChar char="•"/>
          </a:pPr>
          <a:r>
            <a:rPr lang="en-US" b="1" dirty="0"/>
            <a:t>Establish reporting requirements</a:t>
          </a:r>
        </a:p>
      </dgm:t>
    </dgm:pt>
    <dgm:pt modelId="{24CBA40D-6904-4FC2-A489-655BF5DDD2D5}" type="parTrans" cxnId="{E777C64A-2E8D-4499-AC95-668FB67A564C}">
      <dgm:prSet/>
      <dgm:spPr/>
      <dgm:t>
        <a:bodyPr/>
        <a:lstStyle/>
        <a:p>
          <a:endParaRPr lang="en-US"/>
        </a:p>
      </dgm:t>
    </dgm:pt>
    <dgm:pt modelId="{83FA17D0-B1EE-4E55-AE9C-CE2B9AB25CFF}" type="sibTrans" cxnId="{E777C64A-2E8D-4499-AC95-668FB67A564C}">
      <dgm:prSet/>
      <dgm:spPr/>
      <dgm:t>
        <a:bodyPr/>
        <a:lstStyle/>
        <a:p>
          <a:endParaRPr lang="en-US"/>
        </a:p>
      </dgm:t>
    </dgm:pt>
    <dgm:pt modelId="{01F6316D-8620-4A02-8FD7-7613923948AE}">
      <dgm:prSet phldrT="[Text]" custT="1"/>
      <dgm:spPr/>
      <dgm:t>
        <a:bodyPr/>
        <a:lstStyle/>
        <a:p>
          <a:r>
            <a:rPr lang="en-US" sz="2800" b="1" dirty="0"/>
            <a:t>Board</a:t>
          </a:r>
        </a:p>
      </dgm:t>
    </dgm:pt>
    <dgm:pt modelId="{58388879-7527-4F15-A3D2-632B866C0C0B}" type="parTrans" cxnId="{8D3A46B2-BA90-46E3-BB9C-5633AE0BC673}">
      <dgm:prSet/>
      <dgm:spPr/>
      <dgm:t>
        <a:bodyPr/>
        <a:lstStyle/>
        <a:p>
          <a:endParaRPr lang="en-US"/>
        </a:p>
      </dgm:t>
    </dgm:pt>
    <dgm:pt modelId="{4E6BE69E-EEEB-4694-8929-0CAD163ABEC8}" type="sibTrans" cxnId="{8D3A46B2-BA90-46E3-BB9C-5633AE0BC673}">
      <dgm:prSet/>
      <dgm:spPr/>
      <dgm:t>
        <a:bodyPr/>
        <a:lstStyle/>
        <a:p>
          <a:endParaRPr lang="en-US"/>
        </a:p>
      </dgm:t>
    </dgm:pt>
    <dgm:pt modelId="{F8F6B27D-287F-425B-990D-393F5DBDE054}">
      <dgm:prSet phldrT="[Text]"/>
      <dgm:spPr/>
      <dgm:t>
        <a:bodyPr/>
        <a:lstStyle/>
        <a:p>
          <a:pPr>
            <a:buFont typeface="Arial" panose="020B0604020202020204" pitchFamily="34" charset="0"/>
            <a:buChar char="•"/>
          </a:pPr>
          <a:r>
            <a:rPr lang="en-US" b="1" dirty="0"/>
            <a:t>Establish spending targets and associated methodologies and adjustments</a:t>
          </a:r>
        </a:p>
      </dgm:t>
    </dgm:pt>
    <dgm:pt modelId="{73AE9E54-4EF0-4072-BC86-D027951B59A9}" type="parTrans" cxnId="{CAEAE00A-B646-453E-80D4-E4568FFD7D75}">
      <dgm:prSet/>
      <dgm:spPr/>
      <dgm:t>
        <a:bodyPr/>
        <a:lstStyle/>
        <a:p>
          <a:endParaRPr lang="en-US"/>
        </a:p>
      </dgm:t>
    </dgm:pt>
    <dgm:pt modelId="{F92C5B27-6197-4091-B301-58A622D532D3}" type="sibTrans" cxnId="{CAEAE00A-B646-453E-80D4-E4568FFD7D75}">
      <dgm:prSet/>
      <dgm:spPr/>
      <dgm:t>
        <a:bodyPr/>
        <a:lstStyle/>
        <a:p>
          <a:endParaRPr lang="en-US"/>
        </a:p>
      </dgm:t>
    </dgm:pt>
    <dgm:pt modelId="{F8BFF2A2-6437-4163-9E83-00C86680DF25}">
      <dgm:prSet phldrT="[Text]" custT="1"/>
      <dgm:spPr/>
      <dgm:t>
        <a:bodyPr/>
        <a:lstStyle/>
        <a:p>
          <a:r>
            <a:rPr lang="en-US" sz="2800" b="1" dirty="0"/>
            <a:t>Advisory Committee</a:t>
          </a:r>
        </a:p>
      </dgm:t>
    </dgm:pt>
    <dgm:pt modelId="{48751324-9CF6-4AE6-9ED4-EE69E49B97FC}" type="parTrans" cxnId="{616F7F5C-2BD5-483B-BF0B-156C4D0534D5}">
      <dgm:prSet/>
      <dgm:spPr/>
      <dgm:t>
        <a:bodyPr/>
        <a:lstStyle/>
        <a:p>
          <a:endParaRPr lang="en-US"/>
        </a:p>
      </dgm:t>
    </dgm:pt>
    <dgm:pt modelId="{F7F1AF5E-F5D2-4BF2-9A3E-9171417D7C77}" type="sibTrans" cxnId="{616F7F5C-2BD5-483B-BF0B-156C4D0534D5}">
      <dgm:prSet/>
      <dgm:spPr/>
      <dgm:t>
        <a:bodyPr/>
        <a:lstStyle/>
        <a:p>
          <a:endParaRPr lang="en-US"/>
        </a:p>
      </dgm:t>
    </dgm:pt>
    <dgm:pt modelId="{034990E3-8086-4039-8DBD-B42830B4BDE8}">
      <dgm:prSet phldrT="[Text]"/>
      <dgm:spPr/>
      <dgm:t>
        <a:bodyPr/>
        <a:lstStyle/>
        <a:p>
          <a:pPr>
            <a:buFont typeface="Arial" panose="020B0604020202020204" pitchFamily="34" charset="0"/>
            <a:buChar char="•"/>
          </a:pPr>
          <a:r>
            <a:rPr lang="en-US" b="1" dirty="0"/>
            <a:t>Provide input and recommendations on matters before the office, including data reporting requirements and spending targets</a:t>
          </a:r>
        </a:p>
      </dgm:t>
    </dgm:pt>
    <dgm:pt modelId="{021474B8-D1BD-47DC-8764-EBA789DFD374}" type="parTrans" cxnId="{A2588C3F-7161-418D-89B0-D73B94C81931}">
      <dgm:prSet/>
      <dgm:spPr/>
      <dgm:t>
        <a:bodyPr/>
        <a:lstStyle/>
        <a:p>
          <a:endParaRPr lang="en-US"/>
        </a:p>
      </dgm:t>
    </dgm:pt>
    <dgm:pt modelId="{312BA6F7-50AA-4B41-8727-F468BF37E9BE}" type="sibTrans" cxnId="{A2588C3F-7161-418D-89B0-D73B94C81931}">
      <dgm:prSet/>
      <dgm:spPr/>
      <dgm:t>
        <a:bodyPr/>
        <a:lstStyle/>
        <a:p>
          <a:endParaRPr lang="en-US"/>
        </a:p>
      </dgm:t>
    </dgm:pt>
    <dgm:pt modelId="{244B3B76-9088-450A-8D71-3443EA79799E}">
      <dgm:prSet/>
      <dgm:spPr/>
      <dgm:t>
        <a:bodyPr/>
        <a:lstStyle/>
        <a:p>
          <a:r>
            <a:rPr lang="en-US" b="1" dirty="0"/>
            <a:t>Analyze and publish reports on health care spending</a:t>
          </a:r>
        </a:p>
      </dgm:t>
    </dgm:pt>
    <dgm:pt modelId="{5C8300BE-1079-4A96-A21E-71494616E773}" type="parTrans" cxnId="{A2F1EC61-55D6-496D-8942-069981D3784D}">
      <dgm:prSet/>
      <dgm:spPr/>
      <dgm:t>
        <a:bodyPr/>
        <a:lstStyle/>
        <a:p>
          <a:endParaRPr lang="en-US"/>
        </a:p>
      </dgm:t>
    </dgm:pt>
    <dgm:pt modelId="{C0B23172-AE05-4194-A167-515A3323E867}" type="sibTrans" cxnId="{A2F1EC61-55D6-496D-8942-069981D3784D}">
      <dgm:prSet/>
      <dgm:spPr/>
      <dgm:t>
        <a:bodyPr/>
        <a:lstStyle/>
        <a:p>
          <a:endParaRPr lang="en-US"/>
        </a:p>
      </dgm:t>
    </dgm:pt>
    <dgm:pt modelId="{CEF5387A-8992-453A-9D20-BB11632BEA81}">
      <dgm:prSet/>
      <dgm:spPr/>
      <dgm:t>
        <a:bodyPr/>
        <a:lstStyle/>
        <a:p>
          <a:r>
            <a:rPr lang="en-US" b="1" dirty="0"/>
            <a:t>Advise on and carry out progressive enforcement actions</a:t>
          </a:r>
        </a:p>
      </dgm:t>
    </dgm:pt>
    <dgm:pt modelId="{BDC37209-DC6C-4ACE-8C28-E6A594847272}" type="parTrans" cxnId="{119D7ACE-5E59-4353-B563-CD22470509A1}">
      <dgm:prSet/>
      <dgm:spPr/>
      <dgm:t>
        <a:bodyPr/>
        <a:lstStyle/>
        <a:p>
          <a:endParaRPr lang="en-US"/>
        </a:p>
      </dgm:t>
    </dgm:pt>
    <dgm:pt modelId="{7C938503-6AE7-4552-82FA-94CD4CC0A42E}" type="sibTrans" cxnId="{119D7ACE-5E59-4353-B563-CD22470509A1}">
      <dgm:prSet/>
      <dgm:spPr/>
      <dgm:t>
        <a:bodyPr/>
        <a:lstStyle/>
        <a:p>
          <a:endParaRPr lang="en-US"/>
        </a:p>
      </dgm:t>
    </dgm:pt>
    <dgm:pt modelId="{886BF731-BB9D-4B69-92EF-40020B9DB03D}">
      <dgm:prSet/>
      <dgm:spPr/>
      <dgm:t>
        <a:bodyPr/>
        <a:lstStyle/>
        <a:p>
          <a:r>
            <a:rPr lang="en-US" b="1" dirty="0"/>
            <a:t>Monitor and review market transactions</a:t>
          </a:r>
        </a:p>
      </dgm:t>
    </dgm:pt>
    <dgm:pt modelId="{F30F8EBE-9CB4-4968-BFC2-33A6E910814F}" type="parTrans" cxnId="{A16EFEB1-52D3-407F-939F-52F8EA51C84E}">
      <dgm:prSet/>
      <dgm:spPr/>
      <dgm:t>
        <a:bodyPr/>
        <a:lstStyle/>
        <a:p>
          <a:endParaRPr lang="en-US"/>
        </a:p>
      </dgm:t>
    </dgm:pt>
    <dgm:pt modelId="{AEE4D66C-C748-4D99-81DF-6706DEED6B39}" type="sibTrans" cxnId="{A16EFEB1-52D3-407F-939F-52F8EA51C84E}">
      <dgm:prSet/>
      <dgm:spPr/>
      <dgm:t>
        <a:bodyPr/>
        <a:lstStyle/>
        <a:p>
          <a:endParaRPr lang="en-US"/>
        </a:p>
      </dgm:t>
    </dgm:pt>
    <dgm:pt modelId="{9FE232C1-E20B-471A-9F5E-2EBA028E71B0}">
      <dgm:prSet/>
      <dgm:spPr/>
      <dgm:t>
        <a:bodyPr/>
        <a:lstStyle/>
        <a:p>
          <a:r>
            <a:rPr lang="en-US" b="1" dirty="0"/>
            <a:t>Define sectors and, as appropriate, geographic regions and individual health care entities</a:t>
          </a:r>
        </a:p>
      </dgm:t>
    </dgm:pt>
    <dgm:pt modelId="{68ACA0AD-87AE-4C06-916A-2D825093A011}" type="parTrans" cxnId="{D92A126B-EC85-4311-A10F-42E5A6492F2D}">
      <dgm:prSet/>
      <dgm:spPr/>
      <dgm:t>
        <a:bodyPr/>
        <a:lstStyle/>
        <a:p>
          <a:endParaRPr lang="en-US"/>
        </a:p>
      </dgm:t>
    </dgm:pt>
    <dgm:pt modelId="{75473BDE-09C7-4A01-AC21-04E8CF4EC0EB}" type="sibTrans" cxnId="{D92A126B-EC85-4311-A10F-42E5A6492F2D}">
      <dgm:prSet/>
      <dgm:spPr/>
      <dgm:t>
        <a:bodyPr/>
        <a:lstStyle/>
        <a:p>
          <a:endParaRPr lang="en-US"/>
        </a:p>
      </dgm:t>
    </dgm:pt>
    <dgm:pt modelId="{31A79CB5-F527-4F03-B7EC-C48074061B24}">
      <dgm:prSet/>
      <dgm:spPr/>
      <dgm:t>
        <a:bodyPr/>
        <a:lstStyle/>
        <a:p>
          <a:r>
            <a:rPr lang="en-US" b="1" dirty="0"/>
            <a:t>Approve range and scope of administrative penalties</a:t>
          </a:r>
        </a:p>
      </dgm:t>
    </dgm:pt>
    <dgm:pt modelId="{28C68A60-BFAA-4B3B-B28E-4E4BD44D4EDC}" type="parTrans" cxnId="{11B8A9C2-86CF-426F-B194-D3570A243F0D}">
      <dgm:prSet/>
      <dgm:spPr/>
      <dgm:t>
        <a:bodyPr/>
        <a:lstStyle/>
        <a:p>
          <a:endParaRPr lang="en-US"/>
        </a:p>
      </dgm:t>
    </dgm:pt>
    <dgm:pt modelId="{4A013988-86A8-42EE-8CBD-8370304206A8}" type="sibTrans" cxnId="{11B8A9C2-86CF-426F-B194-D3570A243F0D}">
      <dgm:prSet/>
      <dgm:spPr/>
      <dgm:t>
        <a:bodyPr/>
        <a:lstStyle/>
        <a:p>
          <a:endParaRPr lang="en-US"/>
        </a:p>
      </dgm:t>
    </dgm:pt>
    <dgm:pt modelId="{E6D36FF8-9687-402C-B029-5232066DDA46}" type="pres">
      <dgm:prSet presAssocID="{89633FF6-96B1-4CF2-B789-6F85589B6162}" presName="Name0" presStyleCnt="0">
        <dgm:presLayoutVars>
          <dgm:dir/>
          <dgm:animLvl val="lvl"/>
          <dgm:resizeHandles val="exact"/>
        </dgm:presLayoutVars>
      </dgm:prSet>
      <dgm:spPr/>
    </dgm:pt>
    <dgm:pt modelId="{810EFC56-EED8-47A0-83E9-5CA60EF121CB}" type="pres">
      <dgm:prSet presAssocID="{10BA264D-58E4-4B53-9A2F-B086DE9AB7AB}" presName="linNode" presStyleCnt="0"/>
      <dgm:spPr/>
    </dgm:pt>
    <dgm:pt modelId="{12BA0496-B594-4255-AC8F-170D5FC8E54F}" type="pres">
      <dgm:prSet presAssocID="{10BA264D-58E4-4B53-9A2F-B086DE9AB7AB}" presName="parentText" presStyleLbl="node1" presStyleIdx="0" presStyleCnt="3">
        <dgm:presLayoutVars>
          <dgm:chMax val="1"/>
          <dgm:bulletEnabled val="1"/>
        </dgm:presLayoutVars>
      </dgm:prSet>
      <dgm:spPr/>
    </dgm:pt>
    <dgm:pt modelId="{DEBE75B8-BFBE-4DB7-B3AD-B4CE130938AE}" type="pres">
      <dgm:prSet presAssocID="{10BA264D-58E4-4B53-9A2F-B086DE9AB7AB}" presName="descendantText" presStyleLbl="alignAccFollowNode1" presStyleIdx="0" presStyleCnt="3">
        <dgm:presLayoutVars>
          <dgm:bulletEnabled val="1"/>
        </dgm:presLayoutVars>
      </dgm:prSet>
      <dgm:spPr/>
    </dgm:pt>
    <dgm:pt modelId="{0015592F-BFA7-4396-98A0-A5965353B14B}" type="pres">
      <dgm:prSet presAssocID="{630D5143-05A4-4DB9-99EE-9EBC77D69A6A}" presName="sp" presStyleCnt="0"/>
      <dgm:spPr/>
    </dgm:pt>
    <dgm:pt modelId="{1DF75459-872F-4501-A7A8-C4AC0615449C}" type="pres">
      <dgm:prSet presAssocID="{01F6316D-8620-4A02-8FD7-7613923948AE}" presName="linNode" presStyleCnt="0"/>
      <dgm:spPr/>
    </dgm:pt>
    <dgm:pt modelId="{B5D078B6-695F-483E-BABF-6C8B1306E380}" type="pres">
      <dgm:prSet presAssocID="{01F6316D-8620-4A02-8FD7-7613923948AE}" presName="parentText" presStyleLbl="node1" presStyleIdx="1" presStyleCnt="3">
        <dgm:presLayoutVars>
          <dgm:chMax val="1"/>
          <dgm:bulletEnabled val="1"/>
        </dgm:presLayoutVars>
      </dgm:prSet>
      <dgm:spPr/>
    </dgm:pt>
    <dgm:pt modelId="{F8EEBDC1-0429-4452-81D5-3906F1259F01}" type="pres">
      <dgm:prSet presAssocID="{01F6316D-8620-4A02-8FD7-7613923948AE}" presName="descendantText" presStyleLbl="alignAccFollowNode1" presStyleIdx="1" presStyleCnt="3">
        <dgm:presLayoutVars>
          <dgm:bulletEnabled val="1"/>
        </dgm:presLayoutVars>
      </dgm:prSet>
      <dgm:spPr/>
    </dgm:pt>
    <dgm:pt modelId="{CC84D23A-7266-41E9-92E3-44C8708B1862}" type="pres">
      <dgm:prSet presAssocID="{4E6BE69E-EEEB-4694-8929-0CAD163ABEC8}" presName="sp" presStyleCnt="0"/>
      <dgm:spPr/>
    </dgm:pt>
    <dgm:pt modelId="{AF7E9477-4C9A-4B6A-BA5E-D9D248423B1C}" type="pres">
      <dgm:prSet presAssocID="{F8BFF2A2-6437-4163-9E83-00C86680DF25}" presName="linNode" presStyleCnt="0"/>
      <dgm:spPr/>
    </dgm:pt>
    <dgm:pt modelId="{7E9D6A6C-0C8C-4A97-B926-0F574210BA44}" type="pres">
      <dgm:prSet presAssocID="{F8BFF2A2-6437-4163-9E83-00C86680DF25}" presName="parentText" presStyleLbl="node1" presStyleIdx="2" presStyleCnt="3">
        <dgm:presLayoutVars>
          <dgm:chMax val="1"/>
          <dgm:bulletEnabled val="1"/>
        </dgm:presLayoutVars>
      </dgm:prSet>
      <dgm:spPr/>
    </dgm:pt>
    <dgm:pt modelId="{D7654417-8BE0-4810-A146-83A200148C7C}" type="pres">
      <dgm:prSet presAssocID="{F8BFF2A2-6437-4163-9E83-00C86680DF25}" presName="descendantText" presStyleLbl="alignAccFollowNode1" presStyleIdx="2" presStyleCnt="3">
        <dgm:presLayoutVars>
          <dgm:bulletEnabled val="1"/>
        </dgm:presLayoutVars>
      </dgm:prSet>
      <dgm:spPr/>
    </dgm:pt>
  </dgm:ptLst>
  <dgm:cxnLst>
    <dgm:cxn modelId="{B03F8F0A-C3D5-4629-B095-CA67250BF4F4}" type="presOf" srcId="{F8F6B27D-287F-425B-990D-393F5DBDE054}" destId="{F8EEBDC1-0429-4452-81D5-3906F1259F01}" srcOrd="0" destOrd="0" presId="urn:microsoft.com/office/officeart/2005/8/layout/vList5"/>
    <dgm:cxn modelId="{CAEAE00A-B646-453E-80D4-E4568FFD7D75}" srcId="{01F6316D-8620-4A02-8FD7-7613923948AE}" destId="{F8F6B27D-287F-425B-990D-393F5DBDE054}" srcOrd="0" destOrd="0" parTransId="{73AE9E54-4EF0-4072-BC86-D027951B59A9}" sibTransId="{F92C5B27-6197-4091-B301-58A622D532D3}"/>
    <dgm:cxn modelId="{44DF3915-7E15-4240-A75B-CD86E5E61D03}" type="presOf" srcId="{CEF5387A-8992-453A-9D20-BB11632BEA81}" destId="{DEBE75B8-BFBE-4DB7-B3AD-B4CE130938AE}" srcOrd="0" destOrd="2" presId="urn:microsoft.com/office/officeart/2005/8/layout/vList5"/>
    <dgm:cxn modelId="{A2588C3F-7161-418D-89B0-D73B94C81931}" srcId="{F8BFF2A2-6437-4163-9E83-00C86680DF25}" destId="{034990E3-8086-4039-8DBD-B42830B4BDE8}" srcOrd="0" destOrd="0" parTransId="{021474B8-D1BD-47DC-8764-EBA789DFD374}" sibTransId="{312BA6F7-50AA-4B41-8727-F468BF37E9BE}"/>
    <dgm:cxn modelId="{616F7F5C-2BD5-483B-BF0B-156C4D0534D5}" srcId="{89633FF6-96B1-4CF2-B789-6F85589B6162}" destId="{F8BFF2A2-6437-4163-9E83-00C86680DF25}" srcOrd="2" destOrd="0" parTransId="{48751324-9CF6-4AE6-9ED4-EE69E49B97FC}" sibTransId="{F7F1AF5E-F5D2-4BF2-9A3E-9171417D7C77}"/>
    <dgm:cxn modelId="{A2F1EC61-55D6-496D-8942-069981D3784D}" srcId="{10BA264D-58E4-4B53-9A2F-B086DE9AB7AB}" destId="{244B3B76-9088-450A-8D71-3443EA79799E}" srcOrd="1" destOrd="0" parTransId="{5C8300BE-1079-4A96-A21E-71494616E773}" sibTransId="{C0B23172-AE05-4194-A167-515A3323E867}"/>
    <dgm:cxn modelId="{2023D342-3B90-45F0-9A57-3D7F83208DD5}" type="presOf" srcId="{31A79CB5-F527-4F03-B7EC-C48074061B24}" destId="{F8EEBDC1-0429-4452-81D5-3906F1259F01}" srcOrd="0" destOrd="2" presId="urn:microsoft.com/office/officeart/2005/8/layout/vList5"/>
    <dgm:cxn modelId="{137B1C6A-BBB6-4E3F-A10E-2956B11CB4B6}" type="presOf" srcId="{034990E3-8086-4039-8DBD-B42830B4BDE8}" destId="{D7654417-8BE0-4810-A146-83A200148C7C}" srcOrd="0" destOrd="0" presId="urn:microsoft.com/office/officeart/2005/8/layout/vList5"/>
    <dgm:cxn modelId="{E777C64A-2E8D-4499-AC95-668FB67A564C}" srcId="{10BA264D-58E4-4B53-9A2F-B086DE9AB7AB}" destId="{A1BDF04F-EA76-4A82-9056-C7DD5E6F9074}" srcOrd="0" destOrd="0" parTransId="{24CBA40D-6904-4FC2-A489-655BF5DDD2D5}" sibTransId="{83FA17D0-B1EE-4E55-AE9C-CE2B9AB25CFF}"/>
    <dgm:cxn modelId="{D92A126B-EC85-4311-A10F-42E5A6492F2D}" srcId="{01F6316D-8620-4A02-8FD7-7613923948AE}" destId="{9FE232C1-E20B-471A-9F5E-2EBA028E71B0}" srcOrd="1" destOrd="0" parTransId="{68ACA0AD-87AE-4C06-916A-2D825093A011}" sibTransId="{75473BDE-09C7-4A01-AC21-04E8CF4EC0EB}"/>
    <dgm:cxn modelId="{4990E66D-EB22-4C3F-AFC8-08CEDB89DCA6}" type="presOf" srcId="{9FE232C1-E20B-471A-9F5E-2EBA028E71B0}" destId="{F8EEBDC1-0429-4452-81D5-3906F1259F01}" srcOrd="0" destOrd="1" presId="urn:microsoft.com/office/officeart/2005/8/layout/vList5"/>
    <dgm:cxn modelId="{FC2C2674-C49C-4FC1-9CC5-8971703DE0BF}" type="presOf" srcId="{01F6316D-8620-4A02-8FD7-7613923948AE}" destId="{B5D078B6-695F-483E-BABF-6C8B1306E380}" srcOrd="0" destOrd="0" presId="urn:microsoft.com/office/officeart/2005/8/layout/vList5"/>
    <dgm:cxn modelId="{F88DB377-251A-407C-876B-632B8449ABD9}" type="presOf" srcId="{10BA264D-58E4-4B53-9A2F-B086DE9AB7AB}" destId="{12BA0496-B594-4255-AC8F-170D5FC8E54F}" srcOrd="0" destOrd="0" presId="urn:microsoft.com/office/officeart/2005/8/layout/vList5"/>
    <dgm:cxn modelId="{54A13C8B-9952-4BA3-8EF3-A6AFEDA50057}" type="presOf" srcId="{89633FF6-96B1-4CF2-B789-6F85589B6162}" destId="{E6D36FF8-9687-402C-B029-5232066DDA46}" srcOrd="0" destOrd="0" presId="urn:microsoft.com/office/officeart/2005/8/layout/vList5"/>
    <dgm:cxn modelId="{3944A5AC-EF69-4F67-86A4-B1D02564C32A}" type="presOf" srcId="{886BF731-BB9D-4B69-92EF-40020B9DB03D}" destId="{DEBE75B8-BFBE-4DB7-B3AD-B4CE130938AE}" srcOrd="0" destOrd="3" presId="urn:microsoft.com/office/officeart/2005/8/layout/vList5"/>
    <dgm:cxn modelId="{A16EFEB1-52D3-407F-939F-52F8EA51C84E}" srcId="{10BA264D-58E4-4B53-9A2F-B086DE9AB7AB}" destId="{886BF731-BB9D-4B69-92EF-40020B9DB03D}" srcOrd="3" destOrd="0" parTransId="{F30F8EBE-9CB4-4968-BFC2-33A6E910814F}" sibTransId="{AEE4D66C-C748-4D99-81DF-6706DEED6B39}"/>
    <dgm:cxn modelId="{8D3A46B2-BA90-46E3-BB9C-5633AE0BC673}" srcId="{89633FF6-96B1-4CF2-B789-6F85589B6162}" destId="{01F6316D-8620-4A02-8FD7-7613923948AE}" srcOrd="1" destOrd="0" parTransId="{58388879-7527-4F15-A3D2-632B866C0C0B}" sibTransId="{4E6BE69E-EEEB-4694-8929-0CAD163ABEC8}"/>
    <dgm:cxn modelId="{74058DC0-F851-4387-8787-9F499EBF751B}" type="presOf" srcId="{F8BFF2A2-6437-4163-9E83-00C86680DF25}" destId="{7E9D6A6C-0C8C-4A97-B926-0F574210BA44}" srcOrd="0" destOrd="0" presId="urn:microsoft.com/office/officeart/2005/8/layout/vList5"/>
    <dgm:cxn modelId="{11B8A9C2-86CF-426F-B194-D3570A243F0D}" srcId="{01F6316D-8620-4A02-8FD7-7613923948AE}" destId="{31A79CB5-F527-4F03-B7EC-C48074061B24}" srcOrd="2" destOrd="0" parTransId="{28C68A60-BFAA-4B3B-B28E-4E4BD44D4EDC}" sibTransId="{4A013988-86A8-42EE-8CBD-8370304206A8}"/>
    <dgm:cxn modelId="{119D7ACE-5E59-4353-B563-CD22470509A1}" srcId="{10BA264D-58E4-4B53-9A2F-B086DE9AB7AB}" destId="{CEF5387A-8992-453A-9D20-BB11632BEA81}" srcOrd="2" destOrd="0" parTransId="{BDC37209-DC6C-4ACE-8C28-E6A594847272}" sibTransId="{7C938503-6AE7-4552-82FA-94CD4CC0A42E}"/>
    <dgm:cxn modelId="{2A1D63D0-D6DC-42C8-BB3C-1A96CF538FA2}" srcId="{89633FF6-96B1-4CF2-B789-6F85589B6162}" destId="{10BA264D-58E4-4B53-9A2F-B086DE9AB7AB}" srcOrd="0" destOrd="0" parTransId="{4F4F14D0-D6F9-49AD-B34D-234384844528}" sibTransId="{630D5143-05A4-4DB9-99EE-9EBC77D69A6A}"/>
    <dgm:cxn modelId="{260367DF-F161-44B7-A478-DD05102E29C6}" type="presOf" srcId="{244B3B76-9088-450A-8D71-3443EA79799E}" destId="{DEBE75B8-BFBE-4DB7-B3AD-B4CE130938AE}" srcOrd="0" destOrd="1" presId="urn:microsoft.com/office/officeart/2005/8/layout/vList5"/>
    <dgm:cxn modelId="{B67F29ED-3B0B-4A50-8D36-41D4A06A774B}" type="presOf" srcId="{A1BDF04F-EA76-4A82-9056-C7DD5E6F9074}" destId="{DEBE75B8-BFBE-4DB7-B3AD-B4CE130938AE}" srcOrd="0" destOrd="0" presId="urn:microsoft.com/office/officeart/2005/8/layout/vList5"/>
    <dgm:cxn modelId="{9A6AD19F-A2D8-4CE9-BD67-E1D3ACD42DCE}" type="presParOf" srcId="{E6D36FF8-9687-402C-B029-5232066DDA46}" destId="{810EFC56-EED8-47A0-83E9-5CA60EF121CB}" srcOrd="0" destOrd="0" presId="urn:microsoft.com/office/officeart/2005/8/layout/vList5"/>
    <dgm:cxn modelId="{0748DE65-A17B-48A8-99FD-A93DEE8D2FE2}" type="presParOf" srcId="{810EFC56-EED8-47A0-83E9-5CA60EF121CB}" destId="{12BA0496-B594-4255-AC8F-170D5FC8E54F}" srcOrd="0" destOrd="0" presId="urn:microsoft.com/office/officeart/2005/8/layout/vList5"/>
    <dgm:cxn modelId="{A88CD2CD-59DC-4C8B-AF68-AF56E687E1E1}" type="presParOf" srcId="{810EFC56-EED8-47A0-83E9-5CA60EF121CB}" destId="{DEBE75B8-BFBE-4DB7-B3AD-B4CE130938AE}" srcOrd="1" destOrd="0" presId="urn:microsoft.com/office/officeart/2005/8/layout/vList5"/>
    <dgm:cxn modelId="{B5ED592A-1771-49B1-8B33-32164E07E267}" type="presParOf" srcId="{E6D36FF8-9687-402C-B029-5232066DDA46}" destId="{0015592F-BFA7-4396-98A0-A5965353B14B}" srcOrd="1" destOrd="0" presId="urn:microsoft.com/office/officeart/2005/8/layout/vList5"/>
    <dgm:cxn modelId="{4F73B1B8-EA1F-4A3F-8EC2-D972444D8A48}" type="presParOf" srcId="{E6D36FF8-9687-402C-B029-5232066DDA46}" destId="{1DF75459-872F-4501-A7A8-C4AC0615449C}" srcOrd="2" destOrd="0" presId="urn:microsoft.com/office/officeart/2005/8/layout/vList5"/>
    <dgm:cxn modelId="{81F5CC7D-0086-4BF1-8D28-5E40770309E5}" type="presParOf" srcId="{1DF75459-872F-4501-A7A8-C4AC0615449C}" destId="{B5D078B6-695F-483E-BABF-6C8B1306E380}" srcOrd="0" destOrd="0" presId="urn:microsoft.com/office/officeart/2005/8/layout/vList5"/>
    <dgm:cxn modelId="{57223C92-3EB4-4297-8D79-74C03F7CFC7F}" type="presParOf" srcId="{1DF75459-872F-4501-A7A8-C4AC0615449C}" destId="{F8EEBDC1-0429-4452-81D5-3906F1259F01}" srcOrd="1" destOrd="0" presId="urn:microsoft.com/office/officeart/2005/8/layout/vList5"/>
    <dgm:cxn modelId="{80FB15E0-F1E1-4A70-977D-FE964C934CC7}" type="presParOf" srcId="{E6D36FF8-9687-402C-B029-5232066DDA46}" destId="{CC84D23A-7266-41E9-92E3-44C8708B1862}" srcOrd="3" destOrd="0" presId="urn:microsoft.com/office/officeart/2005/8/layout/vList5"/>
    <dgm:cxn modelId="{7342962D-AD84-44E1-B6F4-E885B3B5A57C}" type="presParOf" srcId="{E6D36FF8-9687-402C-B029-5232066DDA46}" destId="{AF7E9477-4C9A-4B6A-BA5E-D9D248423B1C}" srcOrd="4" destOrd="0" presId="urn:microsoft.com/office/officeart/2005/8/layout/vList5"/>
    <dgm:cxn modelId="{EF953E8A-65AF-4D99-804E-448597751937}" type="presParOf" srcId="{AF7E9477-4C9A-4B6A-BA5E-D9D248423B1C}" destId="{7E9D6A6C-0C8C-4A97-B926-0F574210BA44}" srcOrd="0" destOrd="0" presId="urn:microsoft.com/office/officeart/2005/8/layout/vList5"/>
    <dgm:cxn modelId="{CFD6DFB4-4715-43B2-8E98-B070AF53FCE0}" type="presParOf" srcId="{AF7E9477-4C9A-4B6A-BA5E-D9D248423B1C}" destId="{D7654417-8BE0-4810-A146-83A200148C7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712DFF-9F01-49A3-9804-E8DA4F691FB7}" type="doc">
      <dgm:prSet loTypeId="urn:microsoft.com/office/officeart/2005/8/layout/orgChart1" loCatId="hierarchy" qsTypeId="urn:microsoft.com/office/officeart/2005/8/quickstyle/simple1" qsCatId="simple" csTypeId="urn:microsoft.com/office/officeart/2005/8/colors/colorful3" csCatId="colorful" phldr="1"/>
      <dgm:spPr/>
      <dgm:t>
        <a:bodyPr/>
        <a:lstStyle/>
        <a:p>
          <a:endParaRPr lang="en-US"/>
        </a:p>
      </dgm:t>
    </dgm:pt>
    <dgm:pt modelId="{12A9FBA9-F2C6-4D1D-85A0-EBA9B6E9A1EA}">
      <dgm:prSet phldrT="[Text]" custT="1"/>
      <dgm:spPr/>
      <dgm:t>
        <a:bodyPr/>
        <a:lstStyle/>
        <a:p>
          <a:r>
            <a:rPr lang="en-US" sz="3200" b="1" dirty="0"/>
            <a:t>Health Care Entities</a:t>
          </a:r>
        </a:p>
      </dgm:t>
    </dgm:pt>
    <dgm:pt modelId="{0EFC3A92-454E-4312-A263-0195049135CD}" type="parTrans" cxnId="{8C3CE71B-6D26-4A99-BCB9-0333A4D66DF5}">
      <dgm:prSet/>
      <dgm:spPr/>
      <dgm:t>
        <a:bodyPr/>
        <a:lstStyle/>
        <a:p>
          <a:endParaRPr lang="en-US"/>
        </a:p>
      </dgm:t>
    </dgm:pt>
    <dgm:pt modelId="{95AEE102-9D1E-4C33-BF9E-C5342F5C0EB5}" type="sibTrans" cxnId="{8C3CE71B-6D26-4A99-BCB9-0333A4D66DF5}">
      <dgm:prSet/>
      <dgm:spPr/>
      <dgm:t>
        <a:bodyPr/>
        <a:lstStyle/>
        <a:p>
          <a:endParaRPr lang="en-US"/>
        </a:p>
      </dgm:t>
    </dgm:pt>
    <dgm:pt modelId="{F6285CA2-AD53-4575-801C-C36F90DD7A9A}">
      <dgm:prSet phldrT="[Text]" custT="1"/>
      <dgm:spPr/>
      <dgm:t>
        <a:bodyPr/>
        <a:lstStyle/>
        <a:p>
          <a:r>
            <a:rPr lang="en-US" sz="2400" b="1" dirty="0"/>
            <a:t>Payers</a:t>
          </a:r>
        </a:p>
      </dgm:t>
    </dgm:pt>
    <dgm:pt modelId="{F09E208E-1A75-4F7C-B4BC-332FDBCCD063}" type="parTrans" cxnId="{92D56605-B5BA-4752-B5E1-C3028713CCE5}">
      <dgm:prSet/>
      <dgm:spPr/>
      <dgm:t>
        <a:bodyPr/>
        <a:lstStyle/>
        <a:p>
          <a:endParaRPr lang="en-US"/>
        </a:p>
      </dgm:t>
    </dgm:pt>
    <dgm:pt modelId="{813558BC-83BC-4D8F-907E-5EA251220841}" type="sibTrans" cxnId="{92D56605-B5BA-4752-B5E1-C3028713CCE5}">
      <dgm:prSet/>
      <dgm:spPr/>
      <dgm:t>
        <a:bodyPr/>
        <a:lstStyle/>
        <a:p>
          <a:endParaRPr lang="en-US"/>
        </a:p>
      </dgm:t>
    </dgm:pt>
    <dgm:pt modelId="{2F2BE91A-3145-478B-96E9-BCC27B03CA0C}">
      <dgm:prSet phldrT="[Text]" custT="1"/>
      <dgm:spPr/>
      <dgm:t>
        <a:bodyPr/>
        <a:lstStyle/>
        <a:p>
          <a:r>
            <a:rPr lang="en-US" sz="2400" b="1" dirty="0"/>
            <a:t>Providers</a:t>
          </a:r>
        </a:p>
      </dgm:t>
    </dgm:pt>
    <dgm:pt modelId="{0E3722C6-65A0-49B5-8EE9-2876E2E92D81}" type="parTrans" cxnId="{BD36D47E-0D14-4225-B322-8DBFE5E8D584}">
      <dgm:prSet/>
      <dgm:spPr/>
      <dgm:t>
        <a:bodyPr/>
        <a:lstStyle/>
        <a:p>
          <a:endParaRPr lang="en-US"/>
        </a:p>
      </dgm:t>
    </dgm:pt>
    <dgm:pt modelId="{E5EECC6A-D8E5-480E-BCFA-BCC494A20C29}" type="sibTrans" cxnId="{BD36D47E-0D14-4225-B322-8DBFE5E8D584}">
      <dgm:prSet/>
      <dgm:spPr/>
      <dgm:t>
        <a:bodyPr/>
        <a:lstStyle/>
        <a:p>
          <a:endParaRPr lang="en-US"/>
        </a:p>
      </dgm:t>
    </dgm:pt>
    <dgm:pt modelId="{BDC5B04C-5962-4FB4-959A-DD4FC88EDBF3}">
      <dgm:prSet phldrT="[Text]" custT="1"/>
      <dgm:spPr/>
      <dgm:t>
        <a:bodyPr/>
        <a:lstStyle/>
        <a:p>
          <a:r>
            <a:rPr lang="en-US" sz="2400" b="1" dirty="0"/>
            <a:t>Fully-Integrated Delivery Systems</a:t>
          </a:r>
        </a:p>
      </dgm:t>
    </dgm:pt>
    <dgm:pt modelId="{1B18F0D0-FBF6-405A-A09C-623C16FA5CBC}" type="parTrans" cxnId="{A762B6C2-F2E1-499D-AFA6-42EF5A0F8B09}">
      <dgm:prSet/>
      <dgm:spPr/>
      <dgm:t>
        <a:bodyPr/>
        <a:lstStyle/>
        <a:p>
          <a:endParaRPr lang="en-US"/>
        </a:p>
      </dgm:t>
    </dgm:pt>
    <dgm:pt modelId="{39B082CB-3BEE-4CE5-8D67-642AAA3B266A}" type="sibTrans" cxnId="{A762B6C2-F2E1-499D-AFA6-42EF5A0F8B09}">
      <dgm:prSet/>
      <dgm:spPr/>
      <dgm:t>
        <a:bodyPr/>
        <a:lstStyle/>
        <a:p>
          <a:endParaRPr lang="en-US"/>
        </a:p>
      </dgm:t>
    </dgm:pt>
    <dgm:pt modelId="{209FCC0A-CF61-454E-BE16-848D7AC2D8D6}">
      <dgm:prSet custT="1"/>
      <dgm:spPr/>
      <dgm:t>
        <a:bodyPr/>
        <a:lstStyle/>
        <a:p>
          <a:r>
            <a:rPr lang="en-US" sz="1400" b="0" dirty="0"/>
            <a:t>A combined health plan and hospital system that exclusively contracts with a single physician organization within each geographic region</a:t>
          </a:r>
        </a:p>
      </dgm:t>
    </dgm:pt>
    <dgm:pt modelId="{3FC2D2F2-0ED2-42FF-9762-392676410A30}" type="parTrans" cxnId="{11584640-1F91-4C8A-858C-71CB1C08A413}">
      <dgm:prSet/>
      <dgm:spPr/>
      <dgm:t>
        <a:bodyPr/>
        <a:lstStyle/>
        <a:p>
          <a:endParaRPr lang="en-US"/>
        </a:p>
      </dgm:t>
    </dgm:pt>
    <dgm:pt modelId="{16DB509B-E737-4FF2-B6D8-A3919762C796}" type="sibTrans" cxnId="{11584640-1F91-4C8A-858C-71CB1C08A413}">
      <dgm:prSet/>
      <dgm:spPr/>
      <dgm:t>
        <a:bodyPr/>
        <a:lstStyle/>
        <a:p>
          <a:endParaRPr lang="en-US"/>
        </a:p>
      </dgm:t>
    </dgm:pt>
    <dgm:pt modelId="{2C57AADA-7185-4866-B319-AFC8EF0B14C4}">
      <dgm:prSet custT="1"/>
      <dgm:spPr/>
      <dgm:t>
        <a:bodyPr/>
        <a:lstStyle/>
        <a:p>
          <a:pPr algn="ctr">
            <a:spcAft>
              <a:spcPts val="300"/>
            </a:spcAft>
            <a:buFont typeface="Arial" panose="020B0604020202020204" pitchFamily="34" charset="0"/>
            <a:buNone/>
          </a:pPr>
          <a:r>
            <a:rPr lang="en-US" sz="1400" b="0" dirty="0">
              <a:sym typeface="Symbol" panose="05050102010706020507" pitchFamily="18" charset="2"/>
            </a:rPr>
            <a:t></a:t>
          </a:r>
          <a:r>
            <a:rPr lang="en-US" sz="1400" b="0" dirty="0"/>
            <a:t>Health plans and insurers</a:t>
          </a:r>
        </a:p>
        <a:p>
          <a:pPr algn="ctr">
            <a:spcAft>
              <a:spcPts val="300"/>
            </a:spcAft>
            <a:buFont typeface="Arial" panose="020B0604020202020204" pitchFamily="34" charset="0"/>
            <a:buNone/>
          </a:pPr>
          <a:r>
            <a:rPr lang="en-US" sz="1400" b="0" dirty="0">
              <a:sym typeface="Symbol" panose="05050102010706020507" pitchFamily="18" charset="2"/>
            </a:rPr>
            <a:t></a:t>
          </a:r>
          <a:r>
            <a:rPr lang="en-US" sz="1400" b="0" dirty="0"/>
            <a:t>Public health care programs</a:t>
          </a:r>
        </a:p>
        <a:p>
          <a:pPr algn="ctr">
            <a:spcAft>
              <a:spcPts val="300"/>
            </a:spcAft>
            <a:buFont typeface="Arial" panose="020B0604020202020204" pitchFamily="34" charset="0"/>
            <a:buNone/>
          </a:pPr>
          <a:r>
            <a:rPr lang="en-US" sz="1400" b="0" dirty="0"/>
            <a:t> (Medicare and Medi-Cal)</a:t>
          </a:r>
        </a:p>
        <a:p>
          <a:pPr algn="ctr">
            <a:spcAft>
              <a:spcPts val="300"/>
            </a:spcAft>
            <a:buFont typeface="Arial" panose="020B0604020202020204" pitchFamily="34" charset="0"/>
            <a:buNone/>
          </a:pPr>
          <a:r>
            <a:rPr lang="en-US" sz="1400" b="0" dirty="0">
              <a:sym typeface="Symbol" panose="05050102010706020507" pitchFamily="18" charset="2"/>
            </a:rPr>
            <a:t></a:t>
          </a:r>
          <a:r>
            <a:rPr lang="en-US" sz="1400" b="0" dirty="0"/>
            <a:t>Third-party administrators</a:t>
          </a:r>
        </a:p>
      </dgm:t>
    </dgm:pt>
    <dgm:pt modelId="{5E17B1E7-2162-4078-8369-708260C9CB71}" type="parTrans" cxnId="{43A366BA-FE77-4F2D-8B85-E12F6887E44E}">
      <dgm:prSet/>
      <dgm:spPr/>
      <dgm:t>
        <a:bodyPr/>
        <a:lstStyle/>
        <a:p>
          <a:endParaRPr lang="en-US"/>
        </a:p>
      </dgm:t>
    </dgm:pt>
    <dgm:pt modelId="{EB5D3F09-530F-495B-92ED-10193080B1F1}" type="sibTrans" cxnId="{43A366BA-FE77-4F2D-8B85-E12F6887E44E}">
      <dgm:prSet/>
      <dgm:spPr/>
      <dgm:t>
        <a:bodyPr/>
        <a:lstStyle/>
        <a:p>
          <a:endParaRPr lang="en-US"/>
        </a:p>
      </dgm:t>
    </dgm:pt>
    <dgm:pt modelId="{9E523541-4DDD-476A-A2D8-775C2717BD8C}">
      <dgm:prSet custT="1"/>
      <dgm:spPr/>
      <dgm:t>
        <a:bodyPr/>
        <a:lstStyle/>
        <a:p>
          <a:pPr algn="ctr">
            <a:spcAft>
              <a:spcPts val="300"/>
            </a:spcAft>
          </a:pPr>
          <a:endParaRPr lang="en-US" sz="1400" b="0" dirty="0">
            <a:sym typeface="Symbol" panose="05050102010706020507" pitchFamily="18" charset="2"/>
          </a:endParaRPr>
        </a:p>
        <a:p>
          <a:pPr algn="ctr">
            <a:spcAft>
              <a:spcPts val="300"/>
            </a:spcAft>
          </a:pPr>
          <a:r>
            <a:rPr lang="en-US" sz="1400" b="0" dirty="0">
              <a:sym typeface="Symbol" panose="05050102010706020507" pitchFamily="18" charset="2"/>
            </a:rPr>
            <a:t></a:t>
          </a:r>
          <a:r>
            <a:rPr lang="en-US" sz="1400" b="0" dirty="0"/>
            <a:t>Hospitals</a:t>
          </a:r>
        </a:p>
        <a:p>
          <a:pPr algn="ctr">
            <a:spcAft>
              <a:spcPts val="300"/>
            </a:spcAft>
          </a:pPr>
          <a:r>
            <a:rPr lang="en-US" sz="1400" b="0" dirty="0">
              <a:sym typeface="Symbol" panose="05050102010706020507" pitchFamily="18" charset="2"/>
            </a:rPr>
            <a:t></a:t>
          </a:r>
          <a:r>
            <a:rPr lang="en-US" sz="1400" b="0" dirty="0"/>
            <a:t>Physicians</a:t>
          </a:r>
        </a:p>
        <a:p>
          <a:pPr algn="ctr">
            <a:spcAft>
              <a:spcPts val="300"/>
            </a:spcAft>
          </a:pPr>
          <a:r>
            <a:rPr lang="en-US" sz="1400" b="0" dirty="0">
              <a:sym typeface="Symbol" panose="05050102010706020507" pitchFamily="18" charset="2"/>
            </a:rPr>
            <a:t></a:t>
          </a:r>
          <a:r>
            <a:rPr lang="en-US" sz="1400" b="0" dirty="0"/>
            <a:t>Primary care and specialty clinics</a:t>
          </a:r>
        </a:p>
        <a:p>
          <a:pPr algn="ctr">
            <a:spcAft>
              <a:spcPts val="300"/>
            </a:spcAft>
          </a:pPr>
          <a:r>
            <a:rPr lang="en-US" sz="1400" b="0" dirty="0">
              <a:sym typeface="Symbol" panose="05050102010706020507" pitchFamily="18" charset="2"/>
            </a:rPr>
            <a:t></a:t>
          </a:r>
          <a:r>
            <a:rPr lang="en-US" sz="1400" b="0" dirty="0"/>
            <a:t>Nursing facilities</a:t>
          </a:r>
        </a:p>
        <a:p>
          <a:pPr algn="ctr">
            <a:spcAft>
              <a:spcPts val="300"/>
            </a:spcAft>
          </a:pPr>
          <a:r>
            <a:rPr lang="en-US" sz="1400" b="0" dirty="0">
              <a:sym typeface="Symbol" panose="05050102010706020507" pitchFamily="18" charset="2"/>
            </a:rPr>
            <a:t></a:t>
          </a:r>
          <a:r>
            <a:rPr lang="en-US" sz="1400" b="0" dirty="0"/>
            <a:t>Ambulatory surgical centers</a:t>
          </a:r>
        </a:p>
        <a:p>
          <a:pPr algn="ctr">
            <a:spcAft>
              <a:spcPts val="300"/>
            </a:spcAft>
          </a:pPr>
          <a:r>
            <a:rPr lang="en-US" sz="1400" b="0" dirty="0">
              <a:sym typeface="Symbol" panose="05050102010706020507" pitchFamily="18" charset="2"/>
            </a:rPr>
            <a:t></a:t>
          </a:r>
          <a:r>
            <a:rPr lang="en-US" sz="1400" b="0" dirty="0"/>
            <a:t>Imaging facilities</a:t>
          </a:r>
        </a:p>
        <a:p>
          <a:pPr algn="ctr">
            <a:spcAft>
              <a:spcPts val="300"/>
            </a:spcAft>
          </a:pPr>
          <a:r>
            <a:rPr lang="en-US" sz="1400" b="0" dirty="0">
              <a:sym typeface="Symbol" panose="05050102010706020507" pitchFamily="18" charset="2"/>
            </a:rPr>
            <a:t></a:t>
          </a:r>
          <a:r>
            <a:rPr lang="en-US" sz="1400" b="0" dirty="0"/>
            <a:t>Clinical laboratories</a:t>
          </a:r>
        </a:p>
        <a:p>
          <a:pPr algn="ctr">
            <a:spcAft>
              <a:spcPct val="35000"/>
            </a:spcAft>
          </a:pPr>
          <a:endParaRPr lang="en-US" sz="1400" b="0" dirty="0"/>
        </a:p>
      </dgm:t>
    </dgm:pt>
    <dgm:pt modelId="{1273D466-BC00-4985-A2CD-5EDE867A7DB4}" type="parTrans" cxnId="{8221A5AB-C76A-4477-B809-8FABDF354E2F}">
      <dgm:prSet/>
      <dgm:spPr/>
      <dgm:t>
        <a:bodyPr/>
        <a:lstStyle/>
        <a:p>
          <a:endParaRPr lang="en-US"/>
        </a:p>
      </dgm:t>
    </dgm:pt>
    <dgm:pt modelId="{DC8823AC-3232-4406-A586-8EC24FC6E657}" type="sibTrans" cxnId="{8221A5AB-C76A-4477-B809-8FABDF354E2F}">
      <dgm:prSet/>
      <dgm:spPr/>
      <dgm:t>
        <a:bodyPr/>
        <a:lstStyle/>
        <a:p>
          <a:endParaRPr lang="en-US"/>
        </a:p>
      </dgm:t>
    </dgm:pt>
    <dgm:pt modelId="{95D5C6F1-A791-41A3-AC57-389EB9CDC819}" type="pres">
      <dgm:prSet presAssocID="{39712DFF-9F01-49A3-9804-E8DA4F691FB7}" presName="hierChild1" presStyleCnt="0">
        <dgm:presLayoutVars>
          <dgm:orgChart val="1"/>
          <dgm:chPref val="1"/>
          <dgm:dir/>
          <dgm:animOne val="branch"/>
          <dgm:animLvl val="lvl"/>
          <dgm:resizeHandles/>
        </dgm:presLayoutVars>
      </dgm:prSet>
      <dgm:spPr/>
    </dgm:pt>
    <dgm:pt modelId="{A217803A-B8C8-4C73-B75B-91DBB92B3D01}" type="pres">
      <dgm:prSet presAssocID="{12A9FBA9-F2C6-4D1D-85A0-EBA9B6E9A1EA}" presName="hierRoot1" presStyleCnt="0">
        <dgm:presLayoutVars>
          <dgm:hierBranch val="init"/>
        </dgm:presLayoutVars>
      </dgm:prSet>
      <dgm:spPr/>
    </dgm:pt>
    <dgm:pt modelId="{3BFA99D9-68D0-4620-8E9C-2B21A6F983AC}" type="pres">
      <dgm:prSet presAssocID="{12A9FBA9-F2C6-4D1D-85A0-EBA9B6E9A1EA}" presName="rootComposite1" presStyleCnt="0"/>
      <dgm:spPr/>
    </dgm:pt>
    <dgm:pt modelId="{300C1111-C345-4126-9616-9E5ACC75079F}" type="pres">
      <dgm:prSet presAssocID="{12A9FBA9-F2C6-4D1D-85A0-EBA9B6E9A1EA}" presName="rootText1" presStyleLbl="node0" presStyleIdx="0" presStyleCnt="1">
        <dgm:presLayoutVars>
          <dgm:chPref val="3"/>
        </dgm:presLayoutVars>
      </dgm:prSet>
      <dgm:spPr/>
    </dgm:pt>
    <dgm:pt modelId="{77BFCAF3-14FD-472E-989B-816246E703DB}" type="pres">
      <dgm:prSet presAssocID="{12A9FBA9-F2C6-4D1D-85A0-EBA9B6E9A1EA}" presName="rootConnector1" presStyleLbl="node1" presStyleIdx="0" presStyleCnt="0"/>
      <dgm:spPr/>
    </dgm:pt>
    <dgm:pt modelId="{42093651-EEC7-43A3-B712-CC604DA4DC2E}" type="pres">
      <dgm:prSet presAssocID="{12A9FBA9-F2C6-4D1D-85A0-EBA9B6E9A1EA}" presName="hierChild2" presStyleCnt="0"/>
      <dgm:spPr/>
    </dgm:pt>
    <dgm:pt modelId="{13678359-92E6-4CE5-9D2A-8CA85DCA7111}" type="pres">
      <dgm:prSet presAssocID="{F09E208E-1A75-4F7C-B4BC-332FDBCCD063}" presName="Name37" presStyleLbl="parChTrans1D2" presStyleIdx="0" presStyleCnt="3"/>
      <dgm:spPr/>
    </dgm:pt>
    <dgm:pt modelId="{B22678E3-7776-4A35-9B3B-95A99F04DD7D}" type="pres">
      <dgm:prSet presAssocID="{F6285CA2-AD53-4575-801C-C36F90DD7A9A}" presName="hierRoot2" presStyleCnt="0">
        <dgm:presLayoutVars>
          <dgm:hierBranch val="init"/>
        </dgm:presLayoutVars>
      </dgm:prSet>
      <dgm:spPr/>
    </dgm:pt>
    <dgm:pt modelId="{3F37480D-FC9A-452E-8DEF-CE042E1A726E}" type="pres">
      <dgm:prSet presAssocID="{F6285CA2-AD53-4575-801C-C36F90DD7A9A}" presName="rootComposite" presStyleCnt="0"/>
      <dgm:spPr/>
    </dgm:pt>
    <dgm:pt modelId="{8FE36246-9292-4877-8F19-657BEA960FB9}" type="pres">
      <dgm:prSet presAssocID="{F6285CA2-AD53-4575-801C-C36F90DD7A9A}" presName="rootText" presStyleLbl="node2" presStyleIdx="0" presStyleCnt="3">
        <dgm:presLayoutVars>
          <dgm:chPref val="3"/>
        </dgm:presLayoutVars>
      </dgm:prSet>
      <dgm:spPr/>
    </dgm:pt>
    <dgm:pt modelId="{A1AF6484-045A-4386-9987-07138D28677C}" type="pres">
      <dgm:prSet presAssocID="{F6285CA2-AD53-4575-801C-C36F90DD7A9A}" presName="rootConnector" presStyleLbl="node2" presStyleIdx="0" presStyleCnt="3"/>
      <dgm:spPr/>
    </dgm:pt>
    <dgm:pt modelId="{A063A913-DEF2-49EB-99D3-CFCFBCDFD3DD}" type="pres">
      <dgm:prSet presAssocID="{F6285CA2-AD53-4575-801C-C36F90DD7A9A}" presName="hierChild4" presStyleCnt="0"/>
      <dgm:spPr/>
    </dgm:pt>
    <dgm:pt modelId="{F4DBA3A9-98F7-482A-99AE-24E949827E84}" type="pres">
      <dgm:prSet presAssocID="{5E17B1E7-2162-4078-8369-708260C9CB71}" presName="Name37" presStyleLbl="parChTrans1D3" presStyleIdx="0" presStyleCnt="3"/>
      <dgm:spPr/>
    </dgm:pt>
    <dgm:pt modelId="{A7CB5200-BDB1-4FBE-9221-F29B9CE00B73}" type="pres">
      <dgm:prSet presAssocID="{2C57AADA-7185-4866-B319-AFC8EF0B14C4}" presName="hierRoot2" presStyleCnt="0">
        <dgm:presLayoutVars>
          <dgm:hierBranch val="init"/>
        </dgm:presLayoutVars>
      </dgm:prSet>
      <dgm:spPr/>
    </dgm:pt>
    <dgm:pt modelId="{98196203-C693-43F4-B7CD-63F066F2E46E}" type="pres">
      <dgm:prSet presAssocID="{2C57AADA-7185-4866-B319-AFC8EF0B14C4}" presName="rootComposite" presStyleCnt="0"/>
      <dgm:spPr/>
    </dgm:pt>
    <dgm:pt modelId="{42DFE1D2-A178-440F-B9DF-7F4DA25D09D7}" type="pres">
      <dgm:prSet presAssocID="{2C57AADA-7185-4866-B319-AFC8EF0B14C4}" presName="rootText" presStyleLbl="node3" presStyleIdx="0" presStyleCnt="3" custScaleY="149294">
        <dgm:presLayoutVars>
          <dgm:chPref val="3"/>
        </dgm:presLayoutVars>
      </dgm:prSet>
      <dgm:spPr/>
    </dgm:pt>
    <dgm:pt modelId="{284287C7-2185-4CD7-8900-6F0815CD2F43}" type="pres">
      <dgm:prSet presAssocID="{2C57AADA-7185-4866-B319-AFC8EF0B14C4}" presName="rootConnector" presStyleLbl="node3" presStyleIdx="0" presStyleCnt="3"/>
      <dgm:spPr/>
    </dgm:pt>
    <dgm:pt modelId="{BF712433-46D3-472E-97BE-4168D5A40274}" type="pres">
      <dgm:prSet presAssocID="{2C57AADA-7185-4866-B319-AFC8EF0B14C4}" presName="hierChild4" presStyleCnt="0"/>
      <dgm:spPr/>
    </dgm:pt>
    <dgm:pt modelId="{B4C7C924-CA20-42DB-8DA2-C3977E2ED42A}" type="pres">
      <dgm:prSet presAssocID="{2C57AADA-7185-4866-B319-AFC8EF0B14C4}" presName="hierChild5" presStyleCnt="0"/>
      <dgm:spPr/>
    </dgm:pt>
    <dgm:pt modelId="{47183194-90A1-4C48-A3D3-2F830A43020F}" type="pres">
      <dgm:prSet presAssocID="{F6285CA2-AD53-4575-801C-C36F90DD7A9A}" presName="hierChild5" presStyleCnt="0"/>
      <dgm:spPr/>
    </dgm:pt>
    <dgm:pt modelId="{33E1BFA4-9787-4009-8903-FECD8BE4E212}" type="pres">
      <dgm:prSet presAssocID="{0E3722C6-65A0-49B5-8EE9-2876E2E92D81}" presName="Name37" presStyleLbl="parChTrans1D2" presStyleIdx="1" presStyleCnt="3"/>
      <dgm:spPr/>
    </dgm:pt>
    <dgm:pt modelId="{3AF7E341-E758-4CC3-AC2B-21CCBEB9BC10}" type="pres">
      <dgm:prSet presAssocID="{2F2BE91A-3145-478B-96E9-BCC27B03CA0C}" presName="hierRoot2" presStyleCnt="0">
        <dgm:presLayoutVars>
          <dgm:hierBranch val="init"/>
        </dgm:presLayoutVars>
      </dgm:prSet>
      <dgm:spPr/>
    </dgm:pt>
    <dgm:pt modelId="{4F88C7AB-F2D5-4D73-AAAF-214382848AEB}" type="pres">
      <dgm:prSet presAssocID="{2F2BE91A-3145-478B-96E9-BCC27B03CA0C}" presName="rootComposite" presStyleCnt="0"/>
      <dgm:spPr/>
    </dgm:pt>
    <dgm:pt modelId="{2DF80567-C076-4ACB-827E-63A58E8A3D78}" type="pres">
      <dgm:prSet presAssocID="{2F2BE91A-3145-478B-96E9-BCC27B03CA0C}" presName="rootText" presStyleLbl="node2" presStyleIdx="1" presStyleCnt="3">
        <dgm:presLayoutVars>
          <dgm:chPref val="3"/>
        </dgm:presLayoutVars>
      </dgm:prSet>
      <dgm:spPr/>
    </dgm:pt>
    <dgm:pt modelId="{722BCE4E-DEC7-4685-935C-D12DA3A0C36D}" type="pres">
      <dgm:prSet presAssocID="{2F2BE91A-3145-478B-96E9-BCC27B03CA0C}" presName="rootConnector" presStyleLbl="node2" presStyleIdx="1" presStyleCnt="3"/>
      <dgm:spPr/>
    </dgm:pt>
    <dgm:pt modelId="{D9F0AF2A-CDFB-4D10-BC14-8BE8ADBC3342}" type="pres">
      <dgm:prSet presAssocID="{2F2BE91A-3145-478B-96E9-BCC27B03CA0C}" presName="hierChild4" presStyleCnt="0"/>
      <dgm:spPr/>
    </dgm:pt>
    <dgm:pt modelId="{01951823-253B-4D30-89D7-150BAEC3392C}" type="pres">
      <dgm:prSet presAssocID="{1273D466-BC00-4985-A2CD-5EDE867A7DB4}" presName="Name37" presStyleLbl="parChTrans1D3" presStyleIdx="1" presStyleCnt="3"/>
      <dgm:spPr/>
    </dgm:pt>
    <dgm:pt modelId="{AD96799F-1642-44A8-9C84-50F58751F9AF}" type="pres">
      <dgm:prSet presAssocID="{9E523541-4DDD-476A-A2D8-775C2717BD8C}" presName="hierRoot2" presStyleCnt="0">
        <dgm:presLayoutVars>
          <dgm:hierBranch val="init"/>
        </dgm:presLayoutVars>
      </dgm:prSet>
      <dgm:spPr/>
    </dgm:pt>
    <dgm:pt modelId="{102A780D-CA84-4064-9DB2-284CDD3FCD22}" type="pres">
      <dgm:prSet presAssocID="{9E523541-4DDD-476A-A2D8-775C2717BD8C}" presName="rootComposite" presStyleCnt="0"/>
      <dgm:spPr/>
    </dgm:pt>
    <dgm:pt modelId="{4D1F1396-3C9B-4DFB-B2A6-B55509833D09}" type="pres">
      <dgm:prSet presAssocID="{9E523541-4DDD-476A-A2D8-775C2717BD8C}" presName="rootText" presStyleLbl="node3" presStyleIdx="1" presStyleCnt="3" custScaleY="147939">
        <dgm:presLayoutVars>
          <dgm:chPref val="3"/>
        </dgm:presLayoutVars>
      </dgm:prSet>
      <dgm:spPr/>
    </dgm:pt>
    <dgm:pt modelId="{E90EBFB8-1884-47EE-908E-0D0813B23AB1}" type="pres">
      <dgm:prSet presAssocID="{9E523541-4DDD-476A-A2D8-775C2717BD8C}" presName="rootConnector" presStyleLbl="node3" presStyleIdx="1" presStyleCnt="3"/>
      <dgm:spPr/>
    </dgm:pt>
    <dgm:pt modelId="{E6AC1805-D432-486E-9A46-C804FC77D4C6}" type="pres">
      <dgm:prSet presAssocID="{9E523541-4DDD-476A-A2D8-775C2717BD8C}" presName="hierChild4" presStyleCnt="0"/>
      <dgm:spPr/>
    </dgm:pt>
    <dgm:pt modelId="{7F4E60C9-1A75-40D9-A633-E98042F0C4B1}" type="pres">
      <dgm:prSet presAssocID="{9E523541-4DDD-476A-A2D8-775C2717BD8C}" presName="hierChild5" presStyleCnt="0"/>
      <dgm:spPr/>
    </dgm:pt>
    <dgm:pt modelId="{E099E0F3-7EDB-42FB-B7E7-704A78B7ABB9}" type="pres">
      <dgm:prSet presAssocID="{2F2BE91A-3145-478B-96E9-BCC27B03CA0C}" presName="hierChild5" presStyleCnt="0"/>
      <dgm:spPr/>
    </dgm:pt>
    <dgm:pt modelId="{ECAB298B-6938-44CA-912A-64C55E6DE9F5}" type="pres">
      <dgm:prSet presAssocID="{1B18F0D0-FBF6-405A-A09C-623C16FA5CBC}" presName="Name37" presStyleLbl="parChTrans1D2" presStyleIdx="2" presStyleCnt="3"/>
      <dgm:spPr/>
    </dgm:pt>
    <dgm:pt modelId="{04FFBDAE-B178-4971-B8C2-10983773CC76}" type="pres">
      <dgm:prSet presAssocID="{BDC5B04C-5962-4FB4-959A-DD4FC88EDBF3}" presName="hierRoot2" presStyleCnt="0">
        <dgm:presLayoutVars>
          <dgm:hierBranch val="init"/>
        </dgm:presLayoutVars>
      </dgm:prSet>
      <dgm:spPr/>
    </dgm:pt>
    <dgm:pt modelId="{471060A8-3B95-42BB-8B3E-66B69853CCE5}" type="pres">
      <dgm:prSet presAssocID="{BDC5B04C-5962-4FB4-959A-DD4FC88EDBF3}" presName="rootComposite" presStyleCnt="0"/>
      <dgm:spPr/>
    </dgm:pt>
    <dgm:pt modelId="{2BEA13AB-CC4B-49AD-B15C-0F70726AF46D}" type="pres">
      <dgm:prSet presAssocID="{BDC5B04C-5962-4FB4-959A-DD4FC88EDBF3}" presName="rootText" presStyleLbl="node2" presStyleIdx="2" presStyleCnt="3">
        <dgm:presLayoutVars>
          <dgm:chPref val="3"/>
        </dgm:presLayoutVars>
      </dgm:prSet>
      <dgm:spPr/>
    </dgm:pt>
    <dgm:pt modelId="{2E096AB7-D5DD-43F0-8B41-560FED209369}" type="pres">
      <dgm:prSet presAssocID="{BDC5B04C-5962-4FB4-959A-DD4FC88EDBF3}" presName="rootConnector" presStyleLbl="node2" presStyleIdx="2" presStyleCnt="3"/>
      <dgm:spPr/>
    </dgm:pt>
    <dgm:pt modelId="{FDFDD1A6-073C-43E6-A2F2-AD76A69C1B1C}" type="pres">
      <dgm:prSet presAssocID="{BDC5B04C-5962-4FB4-959A-DD4FC88EDBF3}" presName="hierChild4" presStyleCnt="0"/>
      <dgm:spPr/>
    </dgm:pt>
    <dgm:pt modelId="{2EF0831A-665D-4915-BB30-940FEDE350D3}" type="pres">
      <dgm:prSet presAssocID="{3FC2D2F2-0ED2-42FF-9762-392676410A30}" presName="Name37" presStyleLbl="parChTrans1D3" presStyleIdx="2" presStyleCnt="3"/>
      <dgm:spPr/>
    </dgm:pt>
    <dgm:pt modelId="{2CA8C966-9F05-4D5B-9F3D-2F2FCC74D54E}" type="pres">
      <dgm:prSet presAssocID="{209FCC0A-CF61-454E-BE16-848D7AC2D8D6}" presName="hierRoot2" presStyleCnt="0">
        <dgm:presLayoutVars>
          <dgm:hierBranch val="init"/>
        </dgm:presLayoutVars>
      </dgm:prSet>
      <dgm:spPr/>
    </dgm:pt>
    <dgm:pt modelId="{1426C811-CF65-46A1-AECB-BDBF644265ED}" type="pres">
      <dgm:prSet presAssocID="{209FCC0A-CF61-454E-BE16-848D7AC2D8D6}" presName="rootComposite" presStyleCnt="0"/>
      <dgm:spPr/>
    </dgm:pt>
    <dgm:pt modelId="{5B458005-0D22-4BDC-A4CC-5D83DFDD237B}" type="pres">
      <dgm:prSet presAssocID="{209FCC0A-CF61-454E-BE16-848D7AC2D8D6}" presName="rootText" presStyleLbl="node3" presStyleIdx="2" presStyleCnt="3" custScaleY="149883">
        <dgm:presLayoutVars>
          <dgm:chPref val="3"/>
        </dgm:presLayoutVars>
      </dgm:prSet>
      <dgm:spPr/>
    </dgm:pt>
    <dgm:pt modelId="{26F0637B-F958-45ED-B7A4-FBBB370E1700}" type="pres">
      <dgm:prSet presAssocID="{209FCC0A-CF61-454E-BE16-848D7AC2D8D6}" presName="rootConnector" presStyleLbl="node3" presStyleIdx="2" presStyleCnt="3"/>
      <dgm:spPr/>
    </dgm:pt>
    <dgm:pt modelId="{F19F70E7-6187-4A2D-B979-181E8A05031F}" type="pres">
      <dgm:prSet presAssocID="{209FCC0A-CF61-454E-BE16-848D7AC2D8D6}" presName="hierChild4" presStyleCnt="0"/>
      <dgm:spPr/>
    </dgm:pt>
    <dgm:pt modelId="{C7C91988-6AE9-42CF-B979-138FF93A90FC}" type="pres">
      <dgm:prSet presAssocID="{209FCC0A-CF61-454E-BE16-848D7AC2D8D6}" presName="hierChild5" presStyleCnt="0"/>
      <dgm:spPr/>
    </dgm:pt>
    <dgm:pt modelId="{FA97485C-FCCA-46D6-8844-DA20116AB7DE}" type="pres">
      <dgm:prSet presAssocID="{BDC5B04C-5962-4FB4-959A-DD4FC88EDBF3}" presName="hierChild5" presStyleCnt="0"/>
      <dgm:spPr/>
    </dgm:pt>
    <dgm:pt modelId="{3236A85E-4713-4576-8D7B-AD52D48F4608}" type="pres">
      <dgm:prSet presAssocID="{12A9FBA9-F2C6-4D1D-85A0-EBA9B6E9A1EA}" presName="hierChild3" presStyleCnt="0"/>
      <dgm:spPr/>
    </dgm:pt>
  </dgm:ptLst>
  <dgm:cxnLst>
    <dgm:cxn modelId="{92D56605-B5BA-4752-B5E1-C3028713CCE5}" srcId="{12A9FBA9-F2C6-4D1D-85A0-EBA9B6E9A1EA}" destId="{F6285CA2-AD53-4575-801C-C36F90DD7A9A}" srcOrd="0" destOrd="0" parTransId="{F09E208E-1A75-4F7C-B4BC-332FDBCCD063}" sibTransId="{813558BC-83BC-4D8F-907E-5EA251220841}"/>
    <dgm:cxn modelId="{F996B21A-CFC3-436D-A54C-1420FF7D1D2A}" type="presOf" srcId="{9E523541-4DDD-476A-A2D8-775C2717BD8C}" destId="{E90EBFB8-1884-47EE-908E-0D0813B23AB1}" srcOrd="1" destOrd="0" presId="urn:microsoft.com/office/officeart/2005/8/layout/orgChart1"/>
    <dgm:cxn modelId="{8C3CE71B-6D26-4A99-BCB9-0333A4D66DF5}" srcId="{39712DFF-9F01-49A3-9804-E8DA4F691FB7}" destId="{12A9FBA9-F2C6-4D1D-85A0-EBA9B6E9A1EA}" srcOrd="0" destOrd="0" parTransId="{0EFC3A92-454E-4312-A263-0195049135CD}" sibTransId="{95AEE102-9D1E-4C33-BF9E-C5342F5C0EB5}"/>
    <dgm:cxn modelId="{CFDD7B25-266C-46F5-AA04-CF51D824CE75}" type="presOf" srcId="{12A9FBA9-F2C6-4D1D-85A0-EBA9B6E9A1EA}" destId="{77BFCAF3-14FD-472E-989B-816246E703DB}" srcOrd="1" destOrd="0" presId="urn:microsoft.com/office/officeart/2005/8/layout/orgChart1"/>
    <dgm:cxn modelId="{12B3A22A-A283-4156-906D-9B2409CBD157}" type="presOf" srcId="{9E523541-4DDD-476A-A2D8-775C2717BD8C}" destId="{4D1F1396-3C9B-4DFB-B2A6-B55509833D09}" srcOrd="0" destOrd="0" presId="urn:microsoft.com/office/officeart/2005/8/layout/orgChart1"/>
    <dgm:cxn modelId="{2AC62B37-6D03-4BF6-BF73-24D2A8EAF4CD}" type="presOf" srcId="{3FC2D2F2-0ED2-42FF-9762-392676410A30}" destId="{2EF0831A-665D-4915-BB30-940FEDE350D3}" srcOrd="0" destOrd="0" presId="urn:microsoft.com/office/officeart/2005/8/layout/orgChart1"/>
    <dgm:cxn modelId="{2870F339-5E04-4215-A9C0-BFEEC9E2F694}" type="presOf" srcId="{2C57AADA-7185-4866-B319-AFC8EF0B14C4}" destId="{284287C7-2185-4CD7-8900-6F0815CD2F43}" srcOrd="1" destOrd="0" presId="urn:microsoft.com/office/officeart/2005/8/layout/orgChart1"/>
    <dgm:cxn modelId="{11584640-1F91-4C8A-858C-71CB1C08A413}" srcId="{BDC5B04C-5962-4FB4-959A-DD4FC88EDBF3}" destId="{209FCC0A-CF61-454E-BE16-848D7AC2D8D6}" srcOrd="0" destOrd="0" parTransId="{3FC2D2F2-0ED2-42FF-9762-392676410A30}" sibTransId="{16DB509B-E737-4FF2-B6D8-A3919762C796}"/>
    <dgm:cxn modelId="{8BC9916A-FE3B-435F-B642-452AF4C44ADD}" type="presOf" srcId="{F6285CA2-AD53-4575-801C-C36F90DD7A9A}" destId="{A1AF6484-045A-4386-9987-07138D28677C}" srcOrd="1" destOrd="0" presId="urn:microsoft.com/office/officeart/2005/8/layout/orgChart1"/>
    <dgm:cxn modelId="{15803259-6C0B-4E98-897E-DCBDC56EC5F7}" type="presOf" srcId="{2F2BE91A-3145-478B-96E9-BCC27B03CA0C}" destId="{2DF80567-C076-4ACB-827E-63A58E8A3D78}" srcOrd="0" destOrd="0" presId="urn:microsoft.com/office/officeart/2005/8/layout/orgChart1"/>
    <dgm:cxn modelId="{4F56B37D-4EDF-4287-9CF1-E7B8AB0CE4F7}" type="presOf" srcId="{BDC5B04C-5962-4FB4-959A-DD4FC88EDBF3}" destId="{2BEA13AB-CC4B-49AD-B15C-0F70726AF46D}" srcOrd="0" destOrd="0" presId="urn:microsoft.com/office/officeart/2005/8/layout/orgChart1"/>
    <dgm:cxn modelId="{33938C7E-D27A-422A-B228-BA7F6A514CC4}" type="presOf" srcId="{0E3722C6-65A0-49B5-8EE9-2876E2E92D81}" destId="{33E1BFA4-9787-4009-8903-FECD8BE4E212}" srcOrd="0" destOrd="0" presId="urn:microsoft.com/office/officeart/2005/8/layout/orgChart1"/>
    <dgm:cxn modelId="{BD36D47E-0D14-4225-B322-8DBFE5E8D584}" srcId="{12A9FBA9-F2C6-4D1D-85A0-EBA9B6E9A1EA}" destId="{2F2BE91A-3145-478B-96E9-BCC27B03CA0C}" srcOrd="1" destOrd="0" parTransId="{0E3722C6-65A0-49B5-8EE9-2876E2E92D81}" sibTransId="{E5EECC6A-D8E5-480E-BCFA-BCC494A20C29}"/>
    <dgm:cxn modelId="{329EC484-4D83-417F-8E8E-E297B04900D5}" type="presOf" srcId="{BDC5B04C-5962-4FB4-959A-DD4FC88EDBF3}" destId="{2E096AB7-D5DD-43F0-8B41-560FED209369}" srcOrd="1" destOrd="0" presId="urn:microsoft.com/office/officeart/2005/8/layout/orgChart1"/>
    <dgm:cxn modelId="{6DBA588F-0E14-4175-9A65-CB7AD52DF190}" type="presOf" srcId="{F09E208E-1A75-4F7C-B4BC-332FDBCCD063}" destId="{13678359-92E6-4CE5-9D2A-8CA85DCA7111}" srcOrd="0" destOrd="0" presId="urn:microsoft.com/office/officeart/2005/8/layout/orgChart1"/>
    <dgm:cxn modelId="{DD8B2CA3-3371-403B-9820-4B4A3E020B94}" type="presOf" srcId="{1B18F0D0-FBF6-405A-A09C-623C16FA5CBC}" destId="{ECAB298B-6938-44CA-912A-64C55E6DE9F5}" srcOrd="0" destOrd="0" presId="urn:microsoft.com/office/officeart/2005/8/layout/orgChart1"/>
    <dgm:cxn modelId="{8221A5AB-C76A-4477-B809-8FABDF354E2F}" srcId="{2F2BE91A-3145-478B-96E9-BCC27B03CA0C}" destId="{9E523541-4DDD-476A-A2D8-775C2717BD8C}" srcOrd="0" destOrd="0" parTransId="{1273D466-BC00-4985-A2CD-5EDE867A7DB4}" sibTransId="{DC8823AC-3232-4406-A586-8EC24FC6E657}"/>
    <dgm:cxn modelId="{468357B7-3588-48F4-813E-8F744FBFD91F}" type="presOf" srcId="{1273D466-BC00-4985-A2CD-5EDE867A7DB4}" destId="{01951823-253B-4D30-89D7-150BAEC3392C}" srcOrd="0" destOrd="0" presId="urn:microsoft.com/office/officeart/2005/8/layout/orgChart1"/>
    <dgm:cxn modelId="{8C3899B8-84DB-47D9-9CA2-661D1ADA5C28}" type="presOf" srcId="{209FCC0A-CF61-454E-BE16-848D7AC2D8D6}" destId="{26F0637B-F958-45ED-B7A4-FBBB370E1700}" srcOrd="1" destOrd="0" presId="urn:microsoft.com/office/officeart/2005/8/layout/orgChart1"/>
    <dgm:cxn modelId="{43A366BA-FE77-4F2D-8B85-E12F6887E44E}" srcId="{F6285CA2-AD53-4575-801C-C36F90DD7A9A}" destId="{2C57AADA-7185-4866-B319-AFC8EF0B14C4}" srcOrd="0" destOrd="0" parTransId="{5E17B1E7-2162-4078-8369-708260C9CB71}" sibTransId="{EB5D3F09-530F-495B-92ED-10193080B1F1}"/>
    <dgm:cxn modelId="{E7ACDABB-1B96-4210-8E77-419CE7FB8443}" type="presOf" srcId="{2F2BE91A-3145-478B-96E9-BCC27B03CA0C}" destId="{722BCE4E-DEC7-4685-935C-D12DA3A0C36D}" srcOrd="1" destOrd="0" presId="urn:microsoft.com/office/officeart/2005/8/layout/orgChart1"/>
    <dgm:cxn modelId="{A762B6C2-F2E1-499D-AFA6-42EF5A0F8B09}" srcId="{12A9FBA9-F2C6-4D1D-85A0-EBA9B6E9A1EA}" destId="{BDC5B04C-5962-4FB4-959A-DD4FC88EDBF3}" srcOrd="2" destOrd="0" parTransId="{1B18F0D0-FBF6-405A-A09C-623C16FA5CBC}" sibTransId="{39B082CB-3BEE-4CE5-8D67-642AAA3B266A}"/>
    <dgm:cxn modelId="{E966C5C9-4615-4073-9ED8-86745AB6D3A3}" type="presOf" srcId="{F6285CA2-AD53-4575-801C-C36F90DD7A9A}" destId="{8FE36246-9292-4877-8F19-657BEA960FB9}" srcOrd="0" destOrd="0" presId="urn:microsoft.com/office/officeart/2005/8/layout/orgChart1"/>
    <dgm:cxn modelId="{400A23CF-CDDF-43D4-B7A3-458D98711648}" type="presOf" srcId="{2C57AADA-7185-4866-B319-AFC8EF0B14C4}" destId="{42DFE1D2-A178-440F-B9DF-7F4DA25D09D7}" srcOrd="0" destOrd="0" presId="urn:microsoft.com/office/officeart/2005/8/layout/orgChart1"/>
    <dgm:cxn modelId="{31CD4FD7-9987-4207-AD33-776E6F62408D}" type="presOf" srcId="{39712DFF-9F01-49A3-9804-E8DA4F691FB7}" destId="{95D5C6F1-A791-41A3-AC57-389EB9CDC819}" srcOrd="0" destOrd="0" presId="urn:microsoft.com/office/officeart/2005/8/layout/orgChart1"/>
    <dgm:cxn modelId="{D5418FDE-1E83-42A2-9B90-34C8AE8EB389}" type="presOf" srcId="{209FCC0A-CF61-454E-BE16-848D7AC2D8D6}" destId="{5B458005-0D22-4BDC-A4CC-5D83DFDD237B}" srcOrd="0" destOrd="0" presId="urn:microsoft.com/office/officeart/2005/8/layout/orgChart1"/>
    <dgm:cxn modelId="{0897A7F5-64F0-4397-83B9-7D6C84B1823C}" type="presOf" srcId="{5E17B1E7-2162-4078-8369-708260C9CB71}" destId="{F4DBA3A9-98F7-482A-99AE-24E949827E84}" srcOrd="0" destOrd="0" presId="urn:microsoft.com/office/officeart/2005/8/layout/orgChart1"/>
    <dgm:cxn modelId="{EA1422FD-7DBB-49DC-AB85-135DB4F7770A}" type="presOf" srcId="{12A9FBA9-F2C6-4D1D-85A0-EBA9B6E9A1EA}" destId="{300C1111-C345-4126-9616-9E5ACC75079F}" srcOrd="0" destOrd="0" presId="urn:microsoft.com/office/officeart/2005/8/layout/orgChart1"/>
    <dgm:cxn modelId="{961842D2-899A-4A43-8D02-4F61F4E244CE}" type="presParOf" srcId="{95D5C6F1-A791-41A3-AC57-389EB9CDC819}" destId="{A217803A-B8C8-4C73-B75B-91DBB92B3D01}" srcOrd="0" destOrd="0" presId="urn:microsoft.com/office/officeart/2005/8/layout/orgChart1"/>
    <dgm:cxn modelId="{E040B28B-3A98-4536-8F79-11E4947F26A7}" type="presParOf" srcId="{A217803A-B8C8-4C73-B75B-91DBB92B3D01}" destId="{3BFA99D9-68D0-4620-8E9C-2B21A6F983AC}" srcOrd="0" destOrd="0" presId="urn:microsoft.com/office/officeart/2005/8/layout/orgChart1"/>
    <dgm:cxn modelId="{024E2AAE-D758-4618-B1B9-130ECC49091B}" type="presParOf" srcId="{3BFA99D9-68D0-4620-8E9C-2B21A6F983AC}" destId="{300C1111-C345-4126-9616-9E5ACC75079F}" srcOrd="0" destOrd="0" presId="urn:microsoft.com/office/officeart/2005/8/layout/orgChart1"/>
    <dgm:cxn modelId="{FC4C2598-2CBF-46AD-B00A-7C202B91C2D3}" type="presParOf" srcId="{3BFA99D9-68D0-4620-8E9C-2B21A6F983AC}" destId="{77BFCAF3-14FD-472E-989B-816246E703DB}" srcOrd="1" destOrd="0" presId="urn:microsoft.com/office/officeart/2005/8/layout/orgChart1"/>
    <dgm:cxn modelId="{7C6FFAE3-8BB7-46C2-A11A-23FFE7A38CD6}" type="presParOf" srcId="{A217803A-B8C8-4C73-B75B-91DBB92B3D01}" destId="{42093651-EEC7-43A3-B712-CC604DA4DC2E}" srcOrd="1" destOrd="0" presId="urn:microsoft.com/office/officeart/2005/8/layout/orgChart1"/>
    <dgm:cxn modelId="{63FC15A0-05A9-43DA-85D7-A3411BAAFFA2}" type="presParOf" srcId="{42093651-EEC7-43A3-B712-CC604DA4DC2E}" destId="{13678359-92E6-4CE5-9D2A-8CA85DCA7111}" srcOrd="0" destOrd="0" presId="urn:microsoft.com/office/officeart/2005/8/layout/orgChart1"/>
    <dgm:cxn modelId="{A246A489-9498-472B-A9B5-550C4E630FD2}" type="presParOf" srcId="{42093651-EEC7-43A3-B712-CC604DA4DC2E}" destId="{B22678E3-7776-4A35-9B3B-95A99F04DD7D}" srcOrd="1" destOrd="0" presId="urn:microsoft.com/office/officeart/2005/8/layout/orgChart1"/>
    <dgm:cxn modelId="{7BDFF1CA-F664-41F3-BA47-0A487CEC73BF}" type="presParOf" srcId="{B22678E3-7776-4A35-9B3B-95A99F04DD7D}" destId="{3F37480D-FC9A-452E-8DEF-CE042E1A726E}" srcOrd="0" destOrd="0" presId="urn:microsoft.com/office/officeart/2005/8/layout/orgChart1"/>
    <dgm:cxn modelId="{098D605F-D3DD-4539-8092-82EEB850A8CB}" type="presParOf" srcId="{3F37480D-FC9A-452E-8DEF-CE042E1A726E}" destId="{8FE36246-9292-4877-8F19-657BEA960FB9}" srcOrd="0" destOrd="0" presId="urn:microsoft.com/office/officeart/2005/8/layout/orgChart1"/>
    <dgm:cxn modelId="{D2A89E71-0235-4A06-9D76-E14AEEE0627B}" type="presParOf" srcId="{3F37480D-FC9A-452E-8DEF-CE042E1A726E}" destId="{A1AF6484-045A-4386-9987-07138D28677C}" srcOrd="1" destOrd="0" presId="urn:microsoft.com/office/officeart/2005/8/layout/orgChart1"/>
    <dgm:cxn modelId="{513A893E-522D-489D-A804-64866DC06DBA}" type="presParOf" srcId="{B22678E3-7776-4A35-9B3B-95A99F04DD7D}" destId="{A063A913-DEF2-49EB-99D3-CFCFBCDFD3DD}" srcOrd="1" destOrd="0" presId="urn:microsoft.com/office/officeart/2005/8/layout/orgChart1"/>
    <dgm:cxn modelId="{F11D4B5F-F6F0-4C39-B4A1-247E8FDA2187}" type="presParOf" srcId="{A063A913-DEF2-49EB-99D3-CFCFBCDFD3DD}" destId="{F4DBA3A9-98F7-482A-99AE-24E949827E84}" srcOrd="0" destOrd="0" presId="urn:microsoft.com/office/officeart/2005/8/layout/orgChart1"/>
    <dgm:cxn modelId="{93359567-246E-4B0A-AF6D-C1BCE8ED3624}" type="presParOf" srcId="{A063A913-DEF2-49EB-99D3-CFCFBCDFD3DD}" destId="{A7CB5200-BDB1-4FBE-9221-F29B9CE00B73}" srcOrd="1" destOrd="0" presId="urn:microsoft.com/office/officeart/2005/8/layout/orgChart1"/>
    <dgm:cxn modelId="{FB52AE42-8E63-4DAF-9978-6AFFCABF9C22}" type="presParOf" srcId="{A7CB5200-BDB1-4FBE-9221-F29B9CE00B73}" destId="{98196203-C693-43F4-B7CD-63F066F2E46E}" srcOrd="0" destOrd="0" presId="urn:microsoft.com/office/officeart/2005/8/layout/orgChart1"/>
    <dgm:cxn modelId="{AC14ED7F-D4A5-4132-92F6-57D49AC2460E}" type="presParOf" srcId="{98196203-C693-43F4-B7CD-63F066F2E46E}" destId="{42DFE1D2-A178-440F-B9DF-7F4DA25D09D7}" srcOrd="0" destOrd="0" presId="urn:microsoft.com/office/officeart/2005/8/layout/orgChart1"/>
    <dgm:cxn modelId="{A8245EDC-4551-4B9B-9584-9FAC49681D2D}" type="presParOf" srcId="{98196203-C693-43F4-B7CD-63F066F2E46E}" destId="{284287C7-2185-4CD7-8900-6F0815CD2F43}" srcOrd="1" destOrd="0" presId="urn:microsoft.com/office/officeart/2005/8/layout/orgChart1"/>
    <dgm:cxn modelId="{447BEFA1-8390-42CD-AE09-45FDD395F1DB}" type="presParOf" srcId="{A7CB5200-BDB1-4FBE-9221-F29B9CE00B73}" destId="{BF712433-46D3-472E-97BE-4168D5A40274}" srcOrd="1" destOrd="0" presId="urn:microsoft.com/office/officeart/2005/8/layout/orgChart1"/>
    <dgm:cxn modelId="{B6C82799-4B7F-45B7-A255-5EF845615FD8}" type="presParOf" srcId="{A7CB5200-BDB1-4FBE-9221-F29B9CE00B73}" destId="{B4C7C924-CA20-42DB-8DA2-C3977E2ED42A}" srcOrd="2" destOrd="0" presId="urn:microsoft.com/office/officeart/2005/8/layout/orgChart1"/>
    <dgm:cxn modelId="{9BBAC403-4C51-4A2D-A1FE-9B6E0B32607A}" type="presParOf" srcId="{B22678E3-7776-4A35-9B3B-95A99F04DD7D}" destId="{47183194-90A1-4C48-A3D3-2F830A43020F}" srcOrd="2" destOrd="0" presId="urn:microsoft.com/office/officeart/2005/8/layout/orgChart1"/>
    <dgm:cxn modelId="{D38AB849-A66B-47FD-A360-39B9B50D89A0}" type="presParOf" srcId="{42093651-EEC7-43A3-B712-CC604DA4DC2E}" destId="{33E1BFA4-9787-4009-8903-FECD8BE4E212}" srcOrd="2" destOrd="0" presId="urn:microsoft.com/office/officeart/2005/8/layout/orgChart1"/>
    <dgm:cxn modelId="{B846DF3A-ADCA-45BB-ACFB-6B27CA06EE47}" type="presParOf" srcId="{42093651-EEC7-43A3-B712-CC604DA4DC2E}" destId="{3AF7E341-E758-4CC3-AC2B-21CCBEB9BC10}" srcOrd="3" destOrd="0" presId="urn:microsoft.com/office/officeart/2005/8/layout/orgChart1"/>
    <dgm:cxn modelId="{952D390A-2450-4BF8-9E33-C77A924BE0EF}" type="presParOf" srcId="{3AF7E341-E758-4CC3-AC2B-21CCBEB9BC10}" destId="{4F88C7AB-F2D5-4D73-AAAF-214382848AEB}" srcOrd="0" destOrd="0" presId="urn:microsoft.com/office/officeart/2005/8/layout/orgChart1"/>
    <dgm:cxn modelId="{D0842327-D65D-41DA-966A-C4610202C515}" type="presParOf" srcId="{4F88C7AB-F2D5-4D73-AAAF-214382848AEB}" destId="{2DF80567-C076-4ACB-827E-63A58E8A3D78}" srcOrd="0" destOrd="0" presId="urn:microsoft.com/office/officeart/2005/8/layout/orgChart1"/>
    <dgm:cxn modelId="{F85810B1-35A8-4D26-B347-1E58EF65CAC6}" type="presParOf" srcId="{4F88C7AB-F2D5-4D73-AAAF-214382848AEB}" destId="{722BCE4E-DEC7-4685-935C-D12DA3A0C36D}" srcOrd="1" destOrd="0" presId="urn:microsoft.com/office/officeart/2005/8/layout/orgChart1"/>
    <dgm:cxn modelId="{4379C688-9FDD-4E49-A697-B20C9F622E2E}" type="presParOf" srcId="{3AF7E341-E758-4CC3-AC2B-21CCBEB9BC10}" destId="{D9F0AF2A-CDFB-4D10-BC14-8BE8ADBC3342}" srcOrd="1" destOrd="0" presId="urn:microsoft.com/office/officeart/2005/8/layout/orgChart1"/>
    <dgm:cxn modelId="{873E2370-EADE-48DD-A23E-E0F1150906E8}" type="presParOf" srcId="{D9F0AF2A-CDFB-4D10-BC14-8BE8ADBC3342}" destId="{01951823-253B-4D30-89D7-150BAEC3392C}" srcOrd="0" destOrd="0" presId="urn:microsoft.com/office/officeart/2005/8/layout/orgChart1"/>
    <dgm:cxn modelId="{9B506DE5-849A-4BEA-A81B-A64381A07F93}" type="presParOf" srcId="{D9F0AF2A-CDFB-4D10-BC14-8BE8ADBC3342}" destId="{AD96799F-1642-44A8-9C84-50F58751F9AF}" srcOrd="1" destOrd="0" presId="urn:microsoft.com/office/officeart/2005/8/layout/orgChart1"/>
    <dgm:cxn modelId="{13784E0E-8927-430F-898A-7C926619DAB4}" type="presParOf" srcId="{AD96799F-1642-44A8-9C84-50F58751F9AF}" destId="{102A780D-CA84-4064-9DB2-284CDD3FCD22}" srcOrd="0" destOrd="0" presId="urn:microsoft.com/office/officeart/2005/8/layout/orgChart1"/>
    <dgm:cxn modelId="{5AE0F546-14F6-4E1E-81F2-DF569F3B089B}" type="presParOf" srcId="{102A780D-CA84-4064-9DB2-284CDD3FCD22}" destId="{4D1F1396-3C9B-4DFB-B2A6-B55509833D09}" srcOrd="0" destOrd="0" presId="urn:microsoft.com/office/officeart/2005/8/layout/orgChart1"/>
    <dgm:cxn modelId="{37540816-F4E5-424C-834E-E63A12CC67F9}" type="presParOf" srcId="{102A780D-CA84-4064-9DB2-284CDD3FCD22}" destId="{E90EBFB8-1884-47EE-908E-0D0813B23AB1}" srcOrd="1" destOrd="0" presId="urn:microsoft.com/office/officeart/2005/8/layout/orgChart1"/>
    <dgm:cxn modelId="{98CF2DAE-A154-4476-94FA-C3D178FCD1C8}" type="presParOf" srcId="{AD96799F-1642-44A8-9C84-50F58751F9AF}" destId="{E6AC1805-D432-486E-9A46-C804FC77D4C6}" srcOrd="1" destOrd="0" presId="urn:microsoft.com/office/officeart/2005/8/layout/orgChart1"/>
    <dgm:cxn modelId="{1C628B4D-847A-4F7E-9BD5-3D403D5D13BF}" type="presParOf" srcId="{AD96799F-1642-44A8-9C84-50F58751F9AF}" destId="{7F4E60C9-1A75-40D9-A633-E98042F0C4B1}" srcOrd="2" destOrd="0" presId="urn:microsoft.com/office/officeart/2005/8/layout/orgChart1"/>
    <dgm:cxn modelId="{7D7853E6-3BEE-428F-83AE-CAAC5A9DDB4B}" type="presParOf" srcId="{3AF7E341-E758-4CC3-AC2B-21CCBEB9BC10}" destId="{E099E0F3-7EDB-42FB-B7E7-704A78B7ABB9}" srcOrd="2" destOrd="0" presId="urn:microsoft.com/office/officeart/2005/8/layout/orgChart1"/>
    <dgm:cxn modelId="{153CE140-36C8-4739-AA64-BA731527737F}" type="presParOf" srcId="{42093651-EEC7-43A3-B712-CC604DA4DC2E}" destId="{ECAB298B-6938-44CA-912A-64C55E6DE9F5}" srcOrd="4" destOrd="0" presId="urn:microsoft.com/office/officeart/2005/8/layout/orgChart1"/>
    <dgm:cxn modelId="{0C273388-4E80-40D4-A36E-BEFF9FE17C9C}" type="presParOf" srcId="{42093651-EEC7-43A3-B712-CC604DA4DC2E}" destId="{04FFBDAE-B178-4971-B8C2-10983773CC76}" srcOrd="5" destOrd="0" presId="urn:microsoft.com/office/officeart/2005/8/layout/orgChart1"/>
    <dgm:cxn modelId="{079C3EEA-217B-438A-9BA1-CBA9D4E39805}" type="presParOf" srcId="{04FFBDAE-B178-4971-B8C2-10983773CC76}" destId="{471060A8-3B95-42BB-8B3E-66B69853CCE5}" srcOrd="0" destOrd="0" presId="urn:microsoft.com/office/officeart/2005/8/layout/orgChart1"/>
    <dgm:cxn modelId="{28B7AC14-445E-44AD-9B6F-2623794C8188}" type="presParOf" srcId="{471060A8-3B95-42BB-8B3E-66B69853CCE5}" destId="{2BEA13AB-CC4B-49AD-B15C-0F70726AF46D}" srcOrd="0" destOrd="0" presId="urn:microsoft.com/office/officeart/2005/8/layout/orgChart1"/>
    <dgm:cxn modelId="{384E178C-6685-4630-8732-838DAD999712}" type="presParOf" srcId="{471060A8-3B95-42BB-8B3E-66B69853CCE5}" destId="{2E096AB7-D5DD-43F0-8B41-560FED209369}" srcOrd="1" destOrd="0" presId="urn:microsoft.com/office/officeart/2005/8/layout/orgChart1"/>
    <dgm:cxn modelId="{7A184BAE-9410-4FE6-B251-717B7261AA2D}" type="presParOf" srcId="{04FFBDAE-B178-4971-B8C2-10983773CC76}" destId="{FDFDD1A6-073C-43E6-A2F2-AD76A69C1B1C}" srcOrd="1" destOrd="0" presId="urn:microsoft.com/office/officeart/2005/8/layout/orgChart1"/>
    <dgm:cxn modelId="{534BFCE7-788D-4700-AC22-0C4B8F8A854B}" type="presParOf" srcId="{FDFDD1A6-073C-43E6-A2F2-AD76A69C1B1C}" destId="{2EF0831A-665D-4915-BB30-940FEDE350D3}" srcOrd="0" destOrd="0" presId="urn:microsoft.com/office/officeart/2005/8/layout/orgChart1"/>
    <dgm:cxn modelId="{18C6B4D7-95AE-4BF1-98DD-64997ECBEE80}" type="presParOf" srcId="{FDFDD1A6-073C-43E6-A2F2-AD76A69C1B1C}" destId="{2CA8C966-9F05-4D5B-9F3D-2F2FCC74D54E}" srcOrd="1" destOrd="0" presId="urn:microsoft.com/office/officeart/2005/8/layout/orgChart1"/>
    <dgm:cxn modelId="{3D4DC5D4-BFDA-42FA-B594-F290D94E4091}" type="presParOf" srcId="{2CA8C966-9F05-4D5B-9F3D-2F2FCC74D54E}" destId="{1426C811-CF65-46A1-AECB-BDBF644265ED}" srcOrd="0" destOrd="0" presId="urn:microsoft.com/office/officeart/2005/8/layout/orgChart1"/>
    <dgm:cxn modelId="{11A4FD4B-A653-4E70-A370-0B06E8167078}" type="presParOf" srcId="{1426C811-CF65-46A1-AECB-BDBF644265ED}" destId="{5B458005-0D22-4BDC-A4CC-5D83DFDD237B}" srcOrd="0" destOrd="0" presId="urn:microsoft.com/office/officeart/2005/8/layout/orgChart1"/>
    <dgm:cxn modelId="{89DE9A80-EFCD-406F-86BC-926407140E95}" type="presParOf" srcId="{1426C811-CF65-46A1-AECB-BDBF644265ED}" destId="{26F0637B-F958-45ED-B7A4-FBBB370E1700}" srcOrd="1" destOrd="0" presId="urn:microsoft.com/office/officeart/2005/8/layout/orgChart1"/>
    <dgm:cxn modelId="{0D0E3D0D-EC14-4E86-9BDB-DA3631D4ECFB}" type="presParOf" srcId="{2CA8C966-9F05-4D5B-9F3D-2F2FCC74D54E}" destId="{F19F70E7-6187-4A2D-B979-181E8A05031F}" srcOrd="1" destOrd="0" presId="urn:microsoft.com/office/officeart/2005/8/layout/orgChart1"/>
    <dgm:cxn modelId="{DA4FF778-D454-4467-8CC0-C8FAA985153A}" type="presParOf" srcId="{2CA8C966-9F05-4D5B-9F3D-2F2FCC74D54E}" destId="{C7C91988-6AE9-42CF-B979-138FF93A90FC}" srcOrd="2" destOrd="0" presId="urn:microsoft.com/office/officeart/2005/8/layout/orgChart1"/>
    <dgm:cxn modelId="{50741D72-63AF-4C1C-A54C-E1D7505005DA}" type="presParOf" srcId="{04FFBDAE-B178-4971-B8C2-10983773CC76}" destId="{FA97485C-FCCA-46D6-8844-DA20116AB7DE}" srcOrd="2" destOrd="0" presId="urn:microsoft.com/office/officeart/2005/8/layout/orgChart1"/>
    <dgm:cxn modelId="{7C433D62-A499-4356-B1C2-A92283F50527}" type="presParOf" srcId="{A217803A-B8C8-4C73-B75B-91DBB92B3D01}" destId="{3236A85E-4713-4576-8D7B-AD52D48F460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E3F7B5EC-AADD-4DDA-9C24-65D8FF00BE18}" type="doc">
      <dgm:prSet loTypeId="urn:microsoft.com/office/officeart/2005/8/layout/lProcess3" loCatId="process" qsTypeId="urn:microsoft.com/office/officeart/2005/8/quickstyle/simple1" qsCatId="simple" csTypeId="urn:microsoft.com/office/officeart/2005/8/colors/colorful5" csCatId="colorful" phldr="1"/>
      <dgm:spPr/>
      <dgm:t>
        <a:bodyPr/>
        <a:lstStyle/>
        <a:p>
          <a:endParaRPr lang="en-US"/>
        </a:p>
      </dgm:t>
    </dgm:pt>
    <dgm:pt modelId="{FF9DBB7A-ABDE-410E-BF6F-2DFF0BBC01E7}">
      <dgm:prSet phldrT="[Text]"/>
      <dgm:spPr/>
      <dgm:t>
        <a:bodyPr/>
        <a:lstStyle/>
        <a:p>
          <a:r>
            <a:rPr lang="en-US" dirty="0"/>
            <a:t>Pre-Enforcement Process</a:t>
          </a:r>
        </a:p>
      </dgm:t>
    </dgm:pt>
    <dgm:pt modelId="{0103A4DE-F56A-48F9-B8DE-48BE06CC55D9}" type="parTrans" cxnId="{FC8470DC-40BA-4029-99A5-5A03AA36DC0B}">
      <dgm:prSet/>
      <dgm:spPr/>
      <dgm:t>
        <a:bodyPr/>
        <a:lstStyle/>
        <a:p>
          <a:endParaRPr lang="en-US"/>
        </a:p>
      </dgm:t>
    </dgm:pt>
    <dgm:pt modelId="{FCCB7E61-879E-4F3C-9AE3-7EC47CCFC09D}" type="sibTrans" cxnId="{FC8470DC-40BA-4029-99A5-5A03AA36DC0B}">
      <dgm:prSet/>
      <dgm:spPr/>
      <dgm:t>
        <a:bodyPr/>
        <a:lstStyle/>
        <a:p>
          <a:endParaRPr lang="en-US"/>
        </a:p>
      </dgm:t>
    </dgm:pt>
    <dgm:pt modelId="{EA8F11A9-7185-4EF7-A6EE-90F861346CD8}">
      <dgm:prSet phldrT="[Text]"/>
      <dgm:spPr/>
      <dgm:t>
        <a:bodyPr/>
        <a:lstStyle/>
        <a:p>
          <a:r>
            <a:rPr lang="en-US" dirty="0"/>
            <a:t>Notify entities that have exceeded their spending target</a:t>
          </a:r>
        </a:p>
      </dgm:t>
    </dgm:pt>
    <dgm:pt modelId="{64396706-3CBD-4438-A8AD-C61895E58296}" type="parTrans" cxnId="{7716AED3-3472-47D4-9DB7-82C08D84FC4E}">
      <dgm:prSet/>
      <dgm:spPr/>
      <dgm:t>
        <a:bodyPr/>
        <a:lstStyle/>
        <a:p>
          <a:endParaRPr lang="en-US"/>
        </a:p>
      </dgm:t>
    </dgm:pt>
    <dgm:pt modelId="{DB9EF3FD-E929-4CB2-8A91-B994EC655034}" type="sibTrans" cxnId="{7716AED3-3472-47D4-9DB7-82C08D84FC4E}">
      <dgm:prSet/>
      <dgm:spPr/>
      <dgm:t>
        <a:bodyPr/>
        <a:lstStyle/>
        <a:p>
          <a:endParaRPr lang="en-US"/>
        </a:p>
      </dgm:t>
    </dgm:pt>
    <dgm:pt modelId="{EE154942-3761-4445-8C3B-D93EE6DA18EF}">
      <dgm:prSet phldrT="[Text]"/>
      <dgm:spPr/>
      <dgm:t>
        <a:bodyPr/>
        <a:lstStyle/>
        <a:p>
          <a:r>
            <a:rPr lang="en-US" dirty="0"/>
            <a:t>Progressive Enforcement Process</a:t>
          </a:r>
        </a:p>
      </dgm:t>
    </dgm:pt>
    <dgm:pt modelId="{C49619B7-D8F7-4FCE-9DE2-8FCAB2517832}" type="parTrans" cxnId="{3C6CD5D8-0E0B-450C-B4A2-407286BE78EC}">
      <dgm:prSet/>
      <dgm:spPr/>
      <dgm:t>
        <a:bodyPr/>
        <a:lstStyle/>
        <a:p>
          <a:endParaRPr lang="en-US"/>
        </a:p>
      </dgm:t>
    </dgm:pt>
    <dgm:pt modelId="{1A46C151-5547-40A0-A3E5-9960C8808CE8}" type="sibTrans" cxnId="{3C6CD5D8-0E0B-450C-B4A2-407286BE78EC}">
      <dgm:prSet/>
      <dgm:spPr/>
      <dgm:t>
        <a:bodyPr/>
        <a:lstStyle/>
        <a:p>
          <a:endParaRPr lang="en-US"/>
        </a:p>
      </dgm:t>
    </dgm:pt>
    <dgm:pt modelId="{91B476C9-9051-4FE0-82CB-C5BB93A88C04}">
      <dgm:prSet phldrT="[Text]"/>
      <dgm:spPr/>
      <dgm:t>
        <a:bodyPr/>
        <a:lstStyle/>
        <a:p>
          <a:r>
            <a:rPr lang="en-US" dirty="0"/>
            <a:t>Provide technical assistance</a:t>
          </a:r>
        </a:p>
      </dgm:t>
    </dgm:pt>
    <dgm:pt modelId="{865C2023-FAC5-427F-8E1A-4AEFE8031680}" type="parTrans" cxnId="{4D9E7341-4CFE-43F0-9A73-8EC2FD25BD4C}">
      <dgm:prSet/>
      <dgm:spPr/>
      <dgm:t>
        <a:bodyPr/>
        <a:lstStyle/>
        <a:p>
          <a:endParaRPr lang="en-US"/>
        </a:p>
      </dgm:t>
    </dgm:pt>
    <dgm:pt modelId="{BE769B23-47B9-4821-8B24-C6CC6771AB27}" type="sibTrans" cxnId="{4D9E7341-4CFE-43F0-9A73-8EC2FD25BD4C}">
      <dgm:prSet/>
      <dgm:spPr/>
      <dgm:t>
        <a:bodyPr/>
        <a:lstStyle/>
        <a:p>
          <a:endParaRPr lang="en-US"/>
        </a:p>
      </dgm:t>
    </dgm:pt>
    <dgm:pt modelId="{0F618433-426F-4F58-ACE8-63496BA5790C}">
      <dgm:prSet phldrT="[Text]"/>
      <dgm:spPr/>
      <dgm:t>
        <a:bodyPr/>
        <a:lstStyle/>
        <a:p>
          <a:r>
            <a:rPr lang="en-US" dirty="0"/>
            <a:t>Compel entities to provide public testimony on why they exceeded their target</a:t>
          </a:r>
        </a:p>
      </dgm:t>
    </dgm:pt>
    <dgm:pt modelId="{CE00F2DC-B36E-4962-B8E1-81DED1FCA65C}" type="parTrans" cxnId="{3DCFB2E3-12ED-4EFA-8F73-CAAB6E47A16C}">
      <dgm:prSet/>
      <dgm:spPr/>
      <dgm:t>
        <a:bodyPr/>
        <a:lstStyle/>
        <a:p>
          <a:endParaRPr lang="en-US"/>
        </a:p>
      </dgm:t>
    </dgm:pt>
    <dgm:pt modelId="{89352D15-1745-45EA-8033-927957A12BEB}" type="sibTrans" cxnId="{3DCFB2E3-12ED-4EFA-8F73-CAAB6E47A16C}">
      <dgm:prSet/>
      <dgm:spPr/>
      <dgm:t>
        <a:bodyPr/>
        <a:lstStyle/>
        <a:p>
          <a:endParaRPr lang="en-US"/>
        </a:p>
      </dgm:t>
    </dgm:pt>
    <dgm:pt modelId="{A9EEA274-465B-46DF-9196-875AE3A83607}">
      <dgm:prSet phldrT="[Text]"/>
      <dgm:spPr/>
      <dgm:t>
        <a:bodyPr/>
        <a:lstStyle/>
        <a:p>
          <a:r>
            <a:rPr lang="en-US" dirty="0"/>
            <a:t>Allow entities to respond with information justifying their spending growth</a:t>
          </a:r>
        </a:p>
      </dgm:t>
    </dgm:pt>
    <dgm:pt modelId="{9719AF42-02A0-4A7B-895C-C93715FA5996}" type="parTrans" cxnId="{D20B4FA4-37A2-443B-A7EB-E14F197E3331}">
      <dgm:prSet/>
      <dgm:spPr/>
      <dgm:t>
        <a:bodyPr/>
        <a:lstStyle/>
        <a:p>
          <a:endParaRPr lang="en-US"/>
        </a:p>
      </dgm:t>
    </dgm:pt>
    <dgm:pt modelId="{3901DD93-F26E-4D3F-A78B-6C007EA5571E}" type="sibTrans" cxnId="{D20B4FA4-37A2-443B-A7EB-E14F197E3331}">
      <dgm:prSet/>
      <dgm:spPr/>
      <dgm:t>
        <a:bodyPr/>
        <a:lstStyle/>
        <a:p>
          <a:endParaRPr lang="en-US"/>
        </a:p>
      </dgm:t>
    </dgm:pt>
    <dgm:pt modelId="{899FDBB2-D7D9-482A-93C4-D05FC93EA9B5}">
      <dgm:prSet phldrT="[Text]"/>
      <dgm:spPr/>
      <dgm:t>
        <a:bodyPr/>
        <a:lstStyle/>
        <a:p>
          <a:r>
            <a:rPr lang="en-US" dirty="0"/>
            <a:t>Modify findings to the extent spending growth is justified</a:t>
          </a:r>
        </a:p>
      </dgm:t>
    </dgm:pt>
    <dgm:pt modelId="{61C77B70-4226-4FF3-9685-777E6FC15A9A}" type="parTrans" cxnId="{BDC2A773-0F60-4630-9529-DFE17951EB92}">
      <dgm:prSet/>
      <dgm:spPr/>
      <dgm:t>
        <a:bodyPr/>
        <a:lstStyle/>
        <a:p>
          <a:endParaRPr lang="en-US"/>
        </a:p>
      </dgm:t>
    </dgm:pt>
    <dgm:pt modelId="{752DE3CA-F655-4BA6-AD5D-D21959D36750}" type="sibTrans" cxnId="{BDC2A773-0F60-4630-9529-DFE17951EB92}">
      <dgm:prSet/>
      <dgm:spPr/>
      <dgm:t>
        <a:bodyPr/>
        <a:lstStyle/>
        <a:p>
          <a:endParaRPr lang="en-US"/>
        </a:p>
      </dgm:t>
    </dgm:pt>
    <dgm:pt modelId="{3A31F3D0-33BF-40B8-B335-4DBABC3956F0}">
      <dgm:prSet phldrT="[Text]"/>
      <dgm:spPr/>
      <dgm:t>
        <a:bodyPr/>
        <a:lstStyle/>
        <a:p>
          <a:r>
            <a:rPr lang="en-US" dirty="0"/>
            <a:t>Report which entities have unjustifiably exceeded their target</a:t>
          </a:r>
        </a:p>
      </dgm:t>
    </dgm:pt>
    <dgm:pt modelId="{12C35FE0-7CF0-417B-85DE-65AF85A8BDD5}" type="parTrans" cxnId="{1CD90DD9-76C7-4710-8D1C-FE5B88373F54}">
      <dgm:prSet/>
      <dgm:spPr/>
      <dgm:t>
        <a:bodyPr/>
        <a:lstStyle/>
        <a:p>
          <a:endParaRPr lang="en-US"/>
        </a:p>
      </dgm:t>
    </dgm:pt>
    <dgm:pt modelId="{7326FF9A-36A6-4E76-93C0-DD071F04C928}" type="sibTrans" cxnId="{1CD90DD9-76C7-4710-8D1C-FE5B88373F54}">
      <dgm:prSet/>
      <dgm:spPr/>
      <dgm:t>
        <a:bodyPr/>
        <a:lstStyle/>
        <a:p>
          <a:endParaRPr lang="en-US"/>
        </a:p>
      </dgm:t>
    </dgm:pt>
    <dgm:pt modelId="{730A44FA-ABD3-4B84-A210-DF437430FC2A}">
      <dgm:prSet phldrT="[Text]"/>
      <dgm:spPr/>
      <dgm:t>
        <a:bodyPr/>
        <a:lstStyle/>
        <a:p>
          <a:r>
            <a:rPr lang="en-US" dirty="0"/>
            <a:t>Impose a performance improvement plan (PIP)</a:t>
          </a:r>
        </a:p>
      </dgm:t>
    </dgm:pt>
    <dgm:pt modelId="{2742C55A-7CAD-4896-90BF-57D55219AE9D}" type="parTrans" cxnId="{6DDE7B10-2378-4A44-BC7C-CB1A350E26C1}">
      <dgm:prSet/>
      <dgm:spPr/>
      <dgm:t>
        <a:bodyPr/>
        <a:lstStyle/>
        <a:p>
          <a:endParaRPr lang="en-US"/>
        </a:p>
      </dgm:t>
    </dgm:pt>
    <dgm:pt modelId="{3A6803E3-3B44-4AB0-BE6A-70B9FCA3A11A}" type="sibTrans" cxnId="{6DDE7B10-2378-4A44-BC7C-CB1A350E26C1}">
      <dgm:prSet/>
      <dgm:spPr/>
      <dgm:t>
        <a:bodyPr/>
        <a:lstStyle/>
        <a:p>
          <a:endParaRPr lang="en-US"/>
        </a:p>
      </dgm:t>
    </dgm:pt>
    <dgm:pt modelId="{BFB91338-80F6-4F89-A3CA-99123D2437D5}">
      <dgm:prSet phldrT="[Text]"/>
      <dgm:spPr/>
      <dgm:t>
        <a:bodyPr/>
        <a:lstStyle/>
        <a:p>
          <a:r>
            <a:rPr lang="en-US" dirty="0"/>
            <a:t>Assess</a:t>
          </a:r>
          <a:r>
            <a:rPr lang="en-US" baseline="0" dirty="0"/>
            <a:t> administrative penalties</a:t>
          </a:r>
          <a:endParaRPr lang="en-US" dirty="0"/>
        </a:p>
      </dgm:t>
    </dgm:pt>
    <dgm:pt modelId="{1F275334-7050-41E0-8AF8-6ADB9749D10B}" type="parTrans" cxnId="{1666A807-5E90-4ABA-A1CD-90D893D558F1}">
      <dgm:prSet/>
      <dgm:spPr/>
      <dgm:t>
        <a:bodyPr/>
        <a:lstStyle/>
        <a:p>
          <a:endParaRPr lang="en-US"/>
        </a:p>
      </dgm:t>
    </dgm:pt>
    <dgm:pt modelId="{E36D4787-3E61-4D9E-94D8-78C1AAE7D476}" type="sibTrans" cxnId="{1666A807-5E90-4ABA-A1CD-90D893D558F1}">
      <dgm:prSet/>
      <dgm:spPr/>
      <dgm:t>
        <a:bodyPr/>
        <a:lstStyle/>
        <a:p>
          <a:endParaRPr lang="en-US"/>
        </a:p>
      </dgm:t>
    </dgm:pt>
    <dgm:pt modelId="{B85AAC8E-7500-4489-8B88-C0E589B95FAA}" type="pres">
      <dgm:prSet presAssocID="{E3F7B5EC-AADD-4DDA-9C24-65D8FF00BE18}" presName="Name0" presStyleCnt="0">
        <dgm:presLayoutVars>
          <dgm:chPref val="3"/>
          <dgm:dir/>
          <dgm:animLvl val="lvl"/>
          <dgm:resizeHandles/>
        </dgm:presLayoutVars>
      </dgm:prSet>
      <dgm:spPr/>
    </dgm:pt>
    <dgm:pt modelId="{7257FF97-E79A-4D59-84E5-A8189AE7D5D2}" type="pres">
      <dgm:prSet presAssocID="{FF9DBB7A-ABDE-410E-BF6F-2DFF0BBC01E7}" presName="horFlow" presStyleCnt="0"/>
      <dgm:spPr/>
    </dgm:pt>
    <dgm:pt modelId="{804BDFC1-08C7-4FF1-A820-0C1890361FB0}" type="pres">
      <dgm:prSet presAssocID="{FF9DBB7A-ABDE-410E-BF6F-2DFF0BBC01E7}" presName="bigChev" presStyleLbl="node1" presStyleIdx="0" presStyleCnt="2"/>
      <dgm:spPr/>
    </dgm:pt>
    <dgm:pt modelId="{C16FD514-25E8-4C44-97D6-8A568D7F2890}" type="pres">
      <dgm:prSet presAssocID="{64396706-3CBD-4438-A8AD-C61895E58296}" presName="parTrans" presStyleCnt="0"/>
      <dgm:spPr/>
    </dgm:pt>
    <dgm:pt modelId="{581AF44A-7D3D-4786-9D17-B26921D695F5}" type="pres">
      <dgm:prSet presAssocID="{EA8F11A9-7185-4EF7-A6EE-90F861346CD8}" presName="node" presStyleLbl="alignAccFollowNode1" presStyleIdx="0" presStyleCnt="8">
        <dgm:presLayoutVars>
          <dgm:bulletEnabled val="1"/>
        </dgm:presLayoutVars>
      </dgm:prSet>
      <dgm:spPr/>
    </dgm:pt>
    <dgm:pt modelId="{E0DE9472-929E-4555-B610-0009B7172DE0}" type="pres">
      <dgm:prSet presAssocID="{DB9EF3FD-E929-4CB2-8A91-B994EC655034}" presName="sibTrans" presStyleCnt="0"/>
      <dgm:spPr/>
    </dgm:pt>
    <dgm:pt modelId="{35346BC1-0A3B-49AB-9852-F3A1C8F3FB5D}" type="pres">
      <dgm:prSet presAssocID="{A9EEA274-465B-46DF-9196-875AE3A83607}" presName="node" presStyleLbl="alignAccFollowNode1" presStyleIdx="1" presStyleCnt="8">
        <dgm:presLayoutVars>
          <dgm:bulletEnabled val="1"/>
        </dgm:presLayoutVars>
      </dgm:prSet>
      <dgm:spPr/>
    </dgm:pt>
    <dgm:pt modelId="{D1E82A64-E10F-4F3D-8313-3C27EB24CAB5}" type="pres">
      <dgm:prSet presAssocID="{3901DD93-F26E-4D3F-A78B-6C007EA5571E}" presName="sibTrans" presStyleCnt="0"/>
      <dgm:spPr/>
    </dgm:pt>
    <dgm:pt modelId="{8E5EC5C1-60E3-4D96-884E-9C23FCD9E059}" type="pres">
      <dgm:prSet presAssocID="{899FDBB2-D7D9-482A-93C4-D05FC93EA9B5}" presName="node" presStyleLbl="alignAccFollowNode1" presStyleIdx="2" presStyleCnt="8">
        <dgm:presLayoutVars>
          <dgm:bulletEnabled val="1"/>
        </dgm:presLayoutVars>
      </dgm:prSet>
      <dgm:spPr/>
    </dgm:pt>
    <dgm:pt modelId="{89F4C672-C66F-4B5C-94C3-2CFBA253A8F8}" type="pres">
      <dgm:prSet presAssocID="{752DE3CA-F655-4BA6-AD5D-D21959D36750}" presName="sibTrans" presStyleCnt="0"/>
      <dgm:spPr/>
    </dgm:pt>
    <dgm:pt modelId="{F6163938-416B-4D61-A208-B0B408C1387E}" type="pres">
      <dgm:prSet presAssocID="{3A31F3D0-33BF-40B8-B335-4DBABC3956F0}" presName="node" presStyleLbl="alignAccFollowNode1" presStyleIdx="3" presStyleCnt="8">
        <dgm:presLayoutVars>
          <dgm:bulletEnabled val="1"/>
        </dgm:presLayoutVars>
      </dgm:prSet>
      <dgm:spPr/>
    </dgm:pt>
    <dgm:pt modelId="{1A172A2E-7F34-4248-A993-733D36422C8D}" type="pres">
      <dgm:prSet presAssocID="{FF9DBB7A-ABDE-410E-BF6F-2DFF0BBC01E7}" presName="vSp" presStyleCnt="0"/>
      <dgm:spPr/>
    </dgm:pt>
    <dgm:pt modelId="{9F37DDE8-90EE-4F9F-89F9-4FF7F072BB96}" type="pres">
      <dgm:prSet presAssocID="{EE154942-3761-4445-8C3B-D93EE6DA18EF}" presName="horFlow" presStyleCnt="0"/>
      <dgm:spPr/>
    </dgm:pt>
    <dgm:pt modelId="{FCAD8947-993B-486E-8B2A-2A4782B06FF6}" type="pres">
      <dgm:prSet presAssocID="{EE154942-3761-4445-8C3B-D93EE6DA18EF}" presName="bigChev" presStyleLbl="node1" presStyleIdx="1" presStyleCnt="2"/>
      <dgm:spPr/>
    </dgm:pt>
    <dgm:pt modelId="{DA23B820-99E4-4036-AAC9-8881ED67F800}" type="pres">
      <dgm:prSet presAssocID="{865C2023-FAC5-427F-8E1A-4AEFE8031680}" presName="parTrans" presStyleCnt="0"/>
      <dgm:spPr/>
    </dgm:pt>
    <dgm:pt modelId="{1B9E8CAC-FAC3-40AD-A04D-14B52D756A1F}" type="pres">
      <dgm:prSet presAssocID="{91B476C9-9051-4FE0-82CB-C5BB93A88C04}" presName="node" presStyleLbl="alignAccFollowNode1" presStyleIdx="4" presStyleCnt="8">
        <dgm:presLayoutVars>
          <dgm:bulletEnabled val="1"/>
        </dgm:presLayoutVars>
      </dgm:prSet>
      <dgm:spPr/>
    </dgm:pt>
    <dgm:pt modelId="{E522ECEE-FBA9-40C9-9A5A-DB1733EBC80B}" type="pres">
      <dgm:prSet presAssocID="{BE769B23-47B9-4821-8B24-C6CC6771AB27}" presName="sibTrans" presStyleCnt="0"/>
      <dgm:spPr/>
    </dgm:pt>
    <dgm:pt modelId="{FD1FA8AB-961A-4FA4-BC1B-2A6672CAA843}" type="pres">
      <dgm:prSet presAssocID="{0F618433-426F-4F58-ACE8-63496BA5790C}" presName="node" presStyleLbl="alignAccFollowNode1" presStyleIdx="5" presStyleCnt="8">
        <dgm:presLayoutVars>
          <dgm:bulletEnabled val="1"/>
        </dgm:presLayoutVars>
      </dgm:prSet>
      <dgm:spPr/>
    </dgm:pt>
    <dgm:pt modelId="{A4C85608-DDA3-497F-A7BE-62600C8EC814}" type="pres">
      <dgm:prSet presAssocID="{89352D15-1745-45EA-8033-927957A12BEB}" presName="sibTrans" presStyleCnt="0"/>
      <dgm:spPr/>
    </dgm:pt>
    <dgm:pt modelId="{F3589FFE-7C41-4656-9CEE-CA071BA14E52}" type="pres">
      <dgm:prSet presAssocID="{730A44FA-ABD3-4B84-A210-DF437430FC2A}" presName="node" presStyleLbl="alignAccFollowNode1" presStyleIdx="6" presStyleCnt="8">
        <dgm:presLayoutVars>
          <dgm:bulletEnabled val="1"/>
        </dgm:presLayoutVars>
      </dgm:prSet>
      <dgm:spPr/>
    </dgm:pt>
    <dgm:pt modelId="{84BFF040-1A00-47FE-8F7C-FA9A12845BE0}" type="pres">
      <dgm:prSet presAssocID="{3A6803E3-3B44-4AB0-BE6A-70B9FCA3A11A}" presName="sibTrans" presStyleCnt="0"/>
      <dgm:spPr/>
    </dgm:pt>
    <dgm:pt modelId="{91968643-A890-40A4-9219-C6F345882B07}" type="pres">
      <dgm:prSet presAssocID="{BFB91338-80F6-4F89-A3CA-99123D2437D5}" presName="node" presStyleLbl="alignAccFollowNode1" presStyleIdx="7" presStyleCnt="8">
        <dgm:presLayoutVars>
          <dgm:bulletEnabled val="1"/>
        </dgm:presLayoutVars>
      </dgm:prSet>
      <dgm:spPr/>
    </dgm:pt>
  </dgm:ptLst>
  <dgm:cxnLst>
    <dgm:cxn modelId="{1666A807-5E90-4ABA-A1CD-90D893D558F1}" srcId="{EE154942-3761-4445-8C3B-D93EE6DA18EF}" destId="{BFB91338-80F6-4F89-A3CA-99123D2437D5}" srcOrd="3" destOrd="0" parTransId="{1F275334-7050-41E0-8AF8-6ADB9749D10B}" sibTransId="{E36D4787-3E61-4D9E-94D8-78C1AAE7D476}"/>
    <dgm:cxn modelId="{6DDE7B10-2378-4A44-BC7C-CB1A350E26C1}" srcId="{EE154942-3761-4445-8C3B-D93EE6DA18EF}" destId="{730A44FA-ABD3-4B84-A210-DF437430FC2A}" srcOrd="2" destOrd="0" parTransId="{2742C55A-7CAD-4896-90BF-57D55219AE9D}" sibTransId="{3A6803E3-3B44-4AB0-BE6A-70B9FCA3A11A}"/>
    <dgm:cxn modelId="{54109C15-E350-48DA-936D-0ACCDCE271E6}" type="presOf" srcId="{730A44FA-ABD3-4B84-A210-DF437430FC2A}" destId="{F3589FFE-7C41-4656-9CEE-CA071BA14E52}" srcOrd="0" destOrd="0" presId="urn:microsoft.com/office/officeart/2005/8/layout/lProcess3"/>
    <dgm:cxn modelId="{AB56DA34-74BE-4C4D-9F09-3800E725B531}" type="presOf" srcId="{EE154942-3761-4445-8C3B-D93EE6DA18EF}" destId="{FCAD8947-993B-486E-8B2A-2A4782B06FF6}" srcOrd="0" destOrd="0" presId="urn:microsoft.com/office/officeart/2005/8/layout/lProcess3"/>
    <dgm:cxn modelId="{55209C35-9B38-403C-B899-87CD31F82CB8}" type="presOf" srcId="{899FDBB2-D7D9-482A-93C4-D05FC93EA9B5}" destId="{8E5EC5C1-60E3-4D96-884E-9C23FCD9E059}" srcOrd="0" destOrd="0" presId="urn:microsoft.com/office/officeart/2005/8/layout/lProcess3"/>
    <dgm:cxn modelId="{7961EB3D-CDFF-4075-BC44-CAC443DEEFF9}" type="presOf" srcId="{FF9DBB7A-ABDE-410E-BF6F-2DFF0BBC01E7}" destId="{804BDFC1-08C7-4FF1-A820-0C1890361FB0}" srcOrd="0" destOrd="0" presId="urn:microsoft.com/office/officeart/2005/8/layout/lProcess3"/>
    <dgm:cxn modelId="{4D9E7341-4CFE-43F0-9A73-8EC2FD25BD4C}" srcId="{EE154942-3761-4445-8C3B-D93EE6DA18EF}" destId="{91B476C9-9051-4FE0-82CB-C5BB93A88C04}" srcOrd="0" destOrd="0" parTransId="{865C2023-FAC5-427F-8E1A-4AEFE8031680}" sibTransId="{BE769B23-47B9-4821-8B24-C6CC6771AB27}"/>
    <dgm:cxn modelId="{D3670449-DAC1-4D96-955E-E298E0B6E8F3}" type="presOf" srcId="{3A31F3D0-33BF-40B8-B335-4DBABC3956F0}" destId="{F6163938-416B-4D61-A208-B0B408C1387E}" srcOrd="0" destOrd="0" presId="urn:microsoft.com/office/officeart/2005/8/layout/lProcess3"/>
    <dgm:cxn modelId="{BDC2A773-0F60-4630-9529-DFE17951EB92}" srcId="{FF9DBB7A-ABDE-410E-BF6F-2DFF0BBC01E7}" destId="{899FDBB2-D7D9-482A-93C4-D05FC93EA9B5}" srcOrd="2" destOrd="0" parTransId="{61C77B70-4226-4FF3-9685-777E6FC15A9A}" sibTransId="{752DE3CA-F655-4BA6-AD5D-D21959D36750}"/>
    <dgm:cxn modelId="{A209FC89-B68C-40A3-A82B-3C87ECDE9C83}" type="presOf" srcId="{91B476C9-9051-4FE0-82CB-C5BB93A88C04}" destId="{1B9E8CAC-FAC3-40AD-A04D-14B52D756A1F}" srcOrd="0" destOrd="0" presId="urn:microsoft.com/office/officeart/2005/8/layout/lProcess3"/>
    <dgm:cxn modelId="{64DC8695-61C4-47B2-9665-E082B4AF9489}" type="presOf" srcId="{0F618433-426F-4F58-ACE8-63496BA5790C}" destId="{FD1FA8AB-961A-4FA4-BC1B-2A6672CAA843}" srcOrd="0" destOrd="0" presId="urn:microsoft.com/office/officeart/2005/8/layout/lProcess3"/>
    <dgm:cxn modelId="{D20B4FA4-37A2-443B-A7EB-E14F197E3331}" srcId="{FF9DBB7A-ABDE-410E-BF6F-2DFF0BBC01E7}" destId="{A9EEA274-465B-46DF-9196-875AE3A83607}" srcOrd="1" destOrd="0" parTransId="{9719AF42-02A0-4A7B-895C-C93715FA5996}" sibTransId="{3901DD93-F26E-4D3F-A78B-6C007EA5571E}"/>
    <dgm:cxn modelId="{7716AED3-3472-47D4-9DB7-82C08D84FC4E}" srcId="{FF9DBB7A-ABDE-410E-BF6F-2DFF0BBC01E7}" destId="{EA8F11A9-7185-4EF7-A6EE-90F861346CD8}" srcOrd="0" destOrd="0" parTransId="{64396706-3CBD-4438-A8AD-C61895E58296}" sibTransId="{DB9EF3FD-E929-4CB2-8A91-B994EC655034}"/>
    <dgm:cxn modelId="{3C6CD5D8-0E0B-450C-B4A2-407286BE78EC}" srcId="{E3F7B5EC-AADD-4DDA-9C24-65D8FF00BE18}" destId="{EE154942-3761-4445-8C3B-D93EE6DA18EF}" srcOrd="1" destOrd="0" parTransId="{C49619B7-D8F7-4FCE-9DE2-8FCAB2517832}" sibTransId="{1A46C151-5547-40A0-A3E5-9960C8808CE8}"/>
    <dgm:cxn modelId="{1CD90DD9-76C7-4710-8D1C-FE5B88373F54}" srcId="{FF9DBB7A-ABDE-410E-BF6F-2DFF0BBC01E7}" destId="{3A31F3D0-33BF-40B8-B335-4DBABC3956F0}" srcOrd="3" destOrd="0" parTransId="{12C35FE0-7CF0-417B-85DE-65AF85A8BDD5}" sibTransId="{7326FF9A-36A6-4E76-93C0-DD071F04C928}"/>
    <dgm:cxn modelId="{FC8470DC-40BA-4029-99A5-5A03AA36DC0B}" srcId="{E3F7B5EC-AADD-4DDA-9C24-65D8FF00BE18}" destId="{FF9DBB7A-ABDE-410E-BF6F-2DFF0BBC01E7}" srcOrd="0" destOrd="0" parTransId="{0103A4DE-F56A-48F9-B8DE-48BE06CC55D9}" sibTransId="{FCCB7E61-879E-4F3C-9AE3-7EC47CCFC09D}"/>
    <dgm:cxn modelId="{3DCFB2E3-12ED-4EFA-8F73-CAAB6E47A16C}" srcId="{EE154942-3761-4445-8C3B-D93EE6DA18EF}" destId="{0F618433-426F-4F58-ACE8-63496BA5790C}" srcOrd="1" destOrd="0" parTransId="{CE00F2DC-B36E-4962-B8E1-81DED1FCA65C}" sibTransId="{89352D15-1745-45EA-8033-927957A12BEB}"/>
    <dgm:cxn modelId="{922AD3E7-C49A-4B42-9F42-0A8695665E72}" type="presOf" srcId="{A9EEA274-465B-46DF-9196-875AE3A83607}" destId="{35346BC1-0A3B-49AB-9852-F3A1C8F3FB5D}" srcOrd="0" destOrd="0" presId="urn:microsoft.com/office/officeart/2005/8/layout/lProcess3"/>
    <dgm:cxn modelId="{E34ADDE7-E119-4E5B-8555-E01129E8AE94}" type="presOf" srcId="{E3F7B5EC-AADD-4DDA-9C24-65D8FF00BE18}" destId="{B85AAC8E-7500-4489-8B88-C0E589B95FAA}" srcOrd="0" destOrd="0" presId="urn:microsoft.com/office/officeart/2005/8/layout/lProcess3"/>
    <dgm:cxn modelId="{3E0F8FED-D7B8-4346-B2BD-E3F5374B49DC}" type="presOf" srcId="{EA8F11A9-7185-4EF7-A6EE-90F861346CD8}" destId="{581AF44A-7D3D-4786-9D17-B26921D695F5}" srcOrd="0" destOrd="0" presId="urn:microsoft.com/office/officeart/2005/8/layout/lProcess3"/>
    <dgm:cxn modelId="{F6A749FB-3E7D-45FC-9329-D37D725F0454}" type="presOf" srcId="{BFB91338-80F6-4F89-A3CA-99123D2437D5}" destId="{91968643-A890-40A4-9219-C6F345882B07}" srcOrd="0" destOrd="0" presId="urn:microsoft.com/office/officeart/2005/8/layout/lProcess3"/>
    <dgm:cxn modelId="{A820D1DC-C4BA-4029-BB04-AFA81803A378}" type="presParOf" srcId="{B85AAC8E-7500-4489-8B88-C0E589B95FAA}" destId="{7257FF97-E79A-4D59-84E5-A8189AE7D5D2}" srcOrd="0" destOrd="0" presId="urn:microsoft.com/office/officeart/2005/8/layout/lProcess3"/>
    <dgm:cxn modelId="{B8C1227F-5AA5-4FF9-827C-4D74E1A3DC02}" type="presParOf" srcId="{7257FF97-E79A-4D59-84E5-A8189AE7D5D2}" destId="{804BDFC1-08C7-4FF1-A820-0C1890361FB0}" srcOrd="0" destOrd="0" presId="urn:microsoft.com/office/officeart/2005/8/layout/lProcess3"/>
    <dgm:cxn modelId="{19DE8069-4E00-4B7D-B4E7-43C3D296F051}" type="presParOf" srcId="{7257FF97-E79A-4D59-84E5-A8189AE7D5D2}" destId="{C16FD514-25E8-4C44-97D6-8A568D7F2890}" srcOrd="1" destOrd="0" presId="urn:microsoft.com/office/officeart/2005/8/layout/lProcess3"/>
    <dgm:cxn modelId="{32FA97CB-3C28-4D8A-BC92-213FD9052F3B}" type="presParOf" srcId="{7257FF97-E79A-4D59-84E5-A8189AE7D5D2}" destId="{581AF44A-7D3D-4786-9D17-B26921D695F5}" srcOrd="2" destOrd="0" presId="urn:microsoft.com/office/officeart/2005/8/layout/lProcess3"/>
    <dgm:cxn modelId="{631E6F01-F8BD-464C-A993-83AED687FE6C}" type="presParOf" srcId="{7257FF97-E79A-4D59-84E5-A8189AE7D5D2}" destId="{E0DE9472-929E-4555-B610-0009B7172DE0}" srcOrd="3" destOrd="0" presId="urn:microsoft.com/office/officeart/2005/8/layout/lProcess3"/>
    <dgm:cxn modelId="{9F1132F6-6CF4-4AC8-ADAD-249AFFB3EA33}" type="presParOf" srcId="{7257FF97-E79A-4D59-84E5-A8189AE7D5D2}" destId="{35346BC1-0A3B-49AB-9852-F3A1C8F3FB5D}" srcOrd="4" destOrd="0" presId="urn:microsoft.com/office/officeart/2005/8/layout/lProcess3"/>
    <dgm:cxn modelId="{87267025-68FB-4149-A496-E40443083CF9}" type="presParOf" srcId="{7257FF97-E79A-4D59-84E5-A8189AE7D5D2}" destId="{D1E82A64-E10F-4F3D-8313-3C27EB24CAB5}" srcOrd="5" destOrd="0" presId="urn:microsoft.com/office/officeart/2005/8/layout/lProcess3"/>
    <dgm:cxn modelId="{264221D1-B36A-4987-AC9F-05EE73B34EE3}" type="presParOf" srcId="{7257FF97-E79A-4D59-84E5-A8189AE7D5D2}" destId="{8E5EC5C1-60E3-4D96-884E-9C23FCD9E059}" srcOrd="6" destOrd="0" presId="urn:microsoft.com/office/officeart/2005/8/layout/lProcess3"/>
    <dgm:cxn modelId="{81A142D3-F924-4C8C-9DAF-0B5A24BC1FED}" type="presParOf" srcId="{7257FF97-E79A-4D59-84E5-A8189AE7D5D2}" destId="{89F4C672-C66F-4B5C-94C3-2CFBA253A8F8}" srcOrd="7" destOrd="0" presId="urn:microsoft.com/office/officeart/2005/8/layout/lProcess3"/>
    <dgm:cxn modelId="{36ABBCB4-B8F5-4367-9C4C-C533B95EC085}" type="presParOf" srcId="{7257FF97-E79A-4D59-84E5-A8189AE7D5D2}" destId="{F6163938-416B-4D61-A208-B0B408C1387E}" srcOrd="8" destOrd="0" presId="urn:microsoft.com/office/officeart/2005/8/layout/lProcess3"/>
    <dgm:cxn modelId="{9CAC80F5-3047-4FB7-AECB-DA2806D08DD2}" type="presParOf" srcId="{B85AAC8E-7500-4489-8B88-C0E589B95FAA}" destId="{1A172A2E-7F34-4248-A993-733D36422C8D}" srcOrd="1" destOrd="0" presId="urn:microsoft.com/office/officeart/2005/8/layout/lProcess3"/>
    <dgm:cxn modelId="{61703ADA-8484-44AD-B251-4BAC5A80A2D0}" type="presParOf" srcId="{B85AAC8E-7500-4489-8B88-C0E589B95FAA}" destId="{9F37DDE8-90EE-4F9F-89F9-4FF7F072BB96}" srcOrd="2" destOrd="0" presId="urn:microsoft.com/office/officeart/2005/8/layout/lProcess3"/>
    <dgm:cxn modelId="{55802470-3CD5-4DF8-934E-BD71374C81EB}" type="presParOf" srcId="{9F37DDE8-90EE-4F9F-89F9-4FF7F072BB96}" destId="{FCAD8947-993B-486E-8B2A-2A4782B06FF6}" srcOrd="0" destOrd="0" presId="urn:microsoft.com/office/officeart/2005/8/layout/lProcess3"/>
    <dgm:cxn modelId="{99C67168-7111-4892-AC88-EF3D42DE5D45}" type="presParOf" srcId="{9F37DDE8-90EE-4F9F-89F9-4FF7F072BB96}" destId="{DA23B820-99E4-4036-AAC9-8881ED67F800}" srcOrd="1" destOrd="0" presId="urn:microsoft.com/office/officeart/2005/8/layout/lProcess3"/>
    <dgm:cxn modelId="{18E9C0B7-CA2D-48B5-8EFE-854883828F4E}" type="presParOf" srcId="{9F37DDE8-90EE-4F9F-89F9-4FF7F072BB96}" destId="{1B9E8CAC-FAC3-40AD-A04D-14B52D756A1F}" srcOrd="2" destOrd="0" presId="urn:microsoft.com/office/officeart/2005/8/layout/lProcess3"/>
    <dgm:cxn modelId="{8B8A72FE-9B78-44A9-8EEF-EDE1C23A2BF6}" type="presParOf" srcId="{9F37DDE8-90EE-4F9F-89F9-4FF7F072BB96}" destId="{E522ECEE-FBA9-40C9-9A5A-DB1733EBC80B}" srcOrd="3" destOrd="0" presId="urn:microsoft.com/office/officeart/2005/8/layout/lProcess3"/>
    <dgm:cxn modelId="{06BB75F3-741C-4C72-9BA8-5E824CFAC016}" type="presParOf" srcId="{9F37DDE8-90EE-4F9F-89F9-4FF7F072BB96}" destId="{FD1FA8AB-961A-4FA4-BC1B-2A6672CAA843}" srcOrd="4" destOrd="0" presId="urn:microsoft.com/office/officeart/2005/8/layout/lProcess3"/>
    <dgm:cxn modelId="{00FF389C-73F8-4A0D-ADA2-BD64A8B5FD50}" type="presParOf" srcId="{9F37DDE8-90EE-4F9F-89F9-4FF7F072BB96}" destId="{A4C85608-DDA3-497F-A7BE-62600C8EC814}" srcOrd="5" destOrd="0" presId="urn:microsoft.com/office/officeart/2005/8/layout/lProcess3"/>
    <dgm:cxn modelId="{DFCBB1B1-3A5E-48A5-BC0A-7C5E5BCC7EFB}" type="presParOf" srcId="{9F37DDE8-90EE-4F9F-89F9-4FF7F072BB96}" destId="{F3589FFE-7C41-4656-9CEE-CA071BA14E52}" srcOrd="6" destOrd="0" presId="urn:microsoft.com/office/officeart/2005/8/layout/lProcess3"/>
    <dgm:cxn modelId="{D5A99A45-DBB4-4F06-A709-D07071E4A75F}" type="presParOf" srcId="{9F37DDE8-90EE-4F9F-89F9-4FF7F072BB96}" destId="{84BFF040-1A00-47FE-8F7C-FA9A12845BE0}" srcOrd="7" destOrd="0" presId="urn:microsoft.com/office/officeart/2005/8/layout/lProcess3"/>
    <dgm:cxn modelId="{33E111D0-53B1-423E-985F-AFBE79B034DA}" type="presParOf" srcId="{9F37DDE8-90EE-4F9F-89F9-4FF7F072BB96}" destId="{91968643-A890-40A4-9219-C6F345882B07}" srcOrd="8"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E75B8-BFBE-4DB7-B3AD-B4CE130938AE}">
      <dsp:nvSpPr>
        <dsp:cNvPr id="0" name=""/>
        <dsp:cNvSpPr/>
      </dsp:nvSpPr>
      <dsp:spPr>
        <a:xfrm rot="5400000">
          <a:off x="6204849" y="-2382519"/>
          <a:ext cx="1372344" cy="6485667"/>
        </a:xfrm>
        <a:prstGeom prst="round2SameRect">
          <a:avLst/>
        </a:prstGeom>
        <a:solidFill>
          <a:schemeClr val="accent6">
            <a:alpha val="90000"/>
            <a:tint val="55000"/>
            <a:hueOff val="0"/>
            <a:satOff val="0"/>
            <a:lumOff val="0"/>
            <a:alphaOff val="0"/>
          </a:schemeClr>
        </a:solidFill>
        <a:ln w="12700" cap="flat" cmpd="sng" algn="ctr">
          <a:solidFill>
            <a:schemeClr val="accent6">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Font typeface="Arial" panose="020B0604020202020204" pitchFamily="34" charset="0"/>
            <a:buChar char="•"/>
          </a:pPr>
          <a:r>
            <a:rPr lang="en-US" sz="1500" b="1" kern="1200" dirty="0"/>
            <a:t>Establish reporting requirements</a:t>
          </a:r>
        </a:p>
        <a:p>
          <a:pPr marL="114300" lvl="1" indent="-114300" algn="l" defTabSz="666750">
            <a:lnSpc>
              <a:spcPct val="90000"/>
            </a:lnSpc>
            <a:spcBef>
              <a:spcPct val="0"/>
            </a:spcBef>
            <a:spcAft>
              <a:spcPct val="15000"/>
            </a:spcAft>
            <a:buChar char="•"/>
          </a:pPr>
          <a:r>
            <a:rPr lang="en-US" sz="1500" b="1" kern="1200" dirty="0"/>
            <a:t>Analyze and publish reports on health care spending</a:t>
          </a:r>
        </a:p>
        <a:p>
          <a:pPr marL="114300" lvl="1" indent="-114300" algn="l" defTabSz="666750">
            <a:lnSpc>
              <a:spcPct val="90000"/>
            </a:lnSpc>
            <a:spcBef>
              <a:spcPct val="0"/>
            </a:spcBef>
            <a:spcAft>
              <a:spcPct val="15000"/>
            </a:spcAft>
            <a:buChar char="•"/>
          </a:pPr>
          <a:r>
            <a:rPr lang="en-US" sz="1500" b="1" kern="1200" dirty="0"/>
            <a:t>Advise on and carry out progressive enforcement actions</a:t>
          </a:r>
        </a:p>
        <a:p>
          <a:pPr marL="114300" lvl="1" indent="-114300" algn="l" defTabSz="666750">
            <a:lnSpc>
              <a:spcPct val="90000"/>
            </a:lnSpc>
            <a:spcBef>
              <a:spcPct val="0"/>
            </a:spcBef>
            <a:spcAft>
              <a:spcPct val="15000"/>
            </a:spcAft>
            <a:buChar char="•"/>
          </a:pPr>
          <a:r>
            <a:rPr lang="en-US" sz="1500" b="1" kern="1200" dirty="0"/>
            <a:t>Monitor and review market transactions</a:t>
          </a:r>
        </a:p>
      </dsp:txBody>
      <dsp:txXfrm rot="-5400000">
        <a:off x="3648188" y="241134"/>
        <a:ext cx="6418675" cy="1238360"/>
      </dsp:txXfrm>
    </dsp:sp>
    <dsp:sp modelId="{12BA0496-B594-4255-AC8F-170D5FC8E54F}">
      <dsp:nvSpPr>
        <dsp:cNvPr id="0" name=""/>
        <dsp:cNvSpPr/>
      </dsp:nvSpPr>
      <dsp:spPr>
        <a:xfrm>
          <a:off x="0" y="2599"/>
          <a:ext cx="3648188" cy="1715430"/>
        </a:xfrm>
        <a:prstGeom prst="roundRect">
          <a:avLst/>
        </a:prstGeom>
        <a:solidFill>
          <a:schemeClr val="accent6">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Office/Director</a:t>
          </a:r>
        </a:p>
      </dsp:txBody>
      <dsp:txXfrm>
        <a:off x="83740" y="86339"/>
        <a:ext cx="3480708" cy="1547950"/>
      </dsp:txXfrm>
    </dsp:sp>
    <dsp:sp modelId="{F8EEBDC1-0429-4452-81D5-3906F1259F01}">
      <dsp:nvSpPr>
        <dsp:cNvPr id="0" name=""/>
        <dsp:cNvSpPr/>
      </dsp:nvSpPr>
      <dsp:spPr>
        <a:xfrm rot="5400000">
          <a:off x="6204849" y="-581316"/>
          <a:ext cx="1372344" cy="6485667"/>
        </a:xfrm>
        <a:prstGeom prst="round2SameRect">
          <a:avLst/>
        </a:prstGeom>
        <a:solidFill>
          <a:schemeClr val="accent6">
            <a:alpha val="90000"/>
            <a:tint val="55000"/>
            <a:hueOff val="0"/>
            <a:satOff val="0"/>
            <a:lumOff val="0"/>
            <a:alphaOff val="0"/>
          </a:schemeClr>
        </a:solidFill>
        <a:ln w="12700" cap="flat" cmpd="sng" algn="ctr">
          <a:solidFill>
            <a:schemeClr val="accent6">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Font typeface="Arial" panose="020B0604020202020204" pitchFamily="34" charset="0"/>
            <a:buChar char="•"/>
          </a:pPr>
          <a:r>
            <a:rPr lang="en-US" sz="1500" b="1" kern="1200" dirty="0"/>
            <a:t>Establish spending targets and associated methodologies and adjustments</a:t>
          </a:r>
        </a:p>
        <a:p>
          <a:pPr marL="114300" lvl="1" indent="-114300" algn="l" defTabSz="666750">
            <a:lnSpc>
              <a:spcPct val="90000"/>
            </a:lnSpc>
            <a:spcBef>
              <a:spcPct val="0"/>
            </a:spcBef>
            <a:spcAft>
              <a:spcPct val="15000"/>
            </a:spcAft>
            <a:buChar char="•"/>
          </a:pPr>
          <a:r>
            <a:rPr lang="en-US" sz="1500" b="1" kern="1200" dirty="0"/>
            <a:t>Define sectors and, as appropriate, geographic regions and individual health care entities</a:t>
          </a:r>
        </a:p>
        <a:p>
          <a:pPr marL="114300" lvl="1" indent="-114300" algn="l" defTabSz="666750">
            <a:lnSpc>
              <a:spcPct val="90000"/>
            </a:lnSpc>
            <a:spcBef>
              <a:spcPct val="0"/>
            </a:spcBef>
            <a:spcAft>
              <a:spcPct val="15000"/>
            </a:spcAft>
            <a:buChar char="•"/>
          </a:pPr>
          <a:r>
            <a:rPr lang="en-US" sz="1500" b="1" kern="1200" dirty="0"/>
            <a:t>Approve range and scope of administrative penalties</a:t>
          </a:r>
        </a:p>
      </dsp:txBody>
      <dsp:txXfrm rot="-5400000">
        <a:off x="3648188" y="2042337"/>
        <a:ext cx="6418675" cy="1238360"/>
      </dsp:txXfrm>
    </dsp:sp>
    <dsp:sp modelId="{B5D078B6-695F-483E-BABF-6C8B1306E380}">
      <dsp:nvSpPr>
        <dsp:cNvPr id="0" name=""/>
        <dsp:cNvSpPr/>
      </dsp:nvSpPr>
      <dsp:spPr>
        <a:xfrm>
          <a:off x="0" y="1803801"/>
          <a:ext cx="3648188" cy="1715430"/>
        </a:xfrm>
        <a:prstGeom prst="roundRect">
          <a:avLst/>
        </a:prstGeom>
        <a:solidFill>
          <a:schemeClr val="accent6">
            <a:shade val="50000"/>
            <a:hueOff val="245616"/>
            <a:satOff val="-10737"/>
            <a:lumOff val="29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Board</a:t>
          </a:r>
        </a:p>
      </dsp:txBody>
      <dsp:txXfrm>
        <a:off x="83740" y="1887541"/>
        <a:ext cx="3480708" cy="1547950"/>
      </dsp:txXfrm>
    </dsp:sp>
    <dsp:sp modelId="{D7654417-8BE0-4810-A146-83A200148C7C}">
      <dsp:nvSpPr>
        <dsp:cNvPr id="0" name=""/>
        <dsp:cNvSpPr/>
      </dsp:nvSpPr>
      <dsp:spPr>
        <a:xfrm rot="5400000">
          <a:off x="6204849" y="1219885"/>
          <a:ext cx="1372344" cy="6485667"/>
        </a:xfrm>
        <a:prstGeom prst="round2SameRect">
          <a:avLst/>
        </a:prstGeom>
        <a:solidFill>
          <a:schemeClr val="accent6">
            <a:alpha val="90000"/>
            <a:tint val="55000"/>
            <a:hueOff val="0"/>
            <a:satOff val="0"/>
            <a:lumOff val="0"/>
            <a:alphaOff val="0"/>
          </a:schemeClr>
        </a:solidFill>
        <a:ln w="12700" cap="flat" cmpd="sng" algn="ctr">
          <a:solidFill>
            <a:schemeClr val="accent6">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Font typeface="Arial" panose="020B0604020202020204" pitchFamily="34" charset="0"/>
            <a:buChar char="•"/>
          </a:pPr>
          <a:r>
            <a:rPr lang="en-US" sz="1500" b="1" kern="1200" dirty="0"/>
            <a:t>Provide input and recommendations on matters before the office, including data reporting requirements and spending targets</a:t>
          </a:r>
        </a:p>
      </dsp:txBody>
      <dsp:txXfrm rot="-5400000">
        <a:off x="3648188" y="3843538"/>
        <a:ext cx="6418675" cy="1238360"/>
      </dsp:txXfrm>
    </dsp:sp>
    <dsp:sp modelId="{7E9D6A6C-0C8C-4A97-B926-0F574210BA44}">
      <dsp:nvSpPr>
        <dsp:cNvPr id="0" name=""/>
        <dsp:cNvSpPr/>
      </dsp:nvSpPr>
      <dsp:spPr>
        <a:xfrm>
          <a:off x="0" y="3605003"/>
          <a:ext cx="3648188" cy="1715430"/>
        </a:xfrm>
        <a:prstGeom prst="roundRect">
          <a:avLst/>
        </a:prstGeom>
        <a:solidFill>
          <a:schemeClr val="accent6">
            <a:shade val="50000"/>
            <a:hueOff val="245616"/>
            <a:satOff val="-10737"/>
            <a:lumOff val="29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Advisory Committee</a:t>
          </a:r>
        </a:p>
      </dsp:txBody>
      <dsp:txXfrm>
        <a:off x="83740" y="3688743"/>
        <a:ext cx="3480708" cy="1547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F0831A-665D-4915-BB30-940FEDE350D3}">
      <dsp:nvSpPr>
        <dsp:cNvPr id="0" name=""/>
        <dsp:cNvSpPr/>
      </dsp:nvSpPr>
      <dsp:spPr>
        <a:xfrm>
          <a:off x="7269444" y="3098869"/>
          <a:ext cx="383842" cy="1496238"/>
        </a:xfrm>
        <a:custGeom>
          <a:avLst/>
          <a:gdLst/>
          <a:ahLst/>
          <a:cxnLst/>
          <a:rect l="0" t="0" r="0" b="0"/>
          <a:pathLst>
            <a:path>
              <a:moveTo>
                <a:pt x="0" y="0"/>
              </a:moveTo>
              <a:lnTo>
                <a:pt x="0" y="1496238"/>
              </a:lnTo>
              <a:lnTo>
                <a:pt x="383842" y="149623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AB298B-6938-44CA-912A-64C55E6DE9F5}">
      <dsp:nvSpPr>
        <dsp:cNvPr id="0" name=""/>
        <dsp:cNvSpPr/>
      </dsp:nvSpPr>
      <dsp:spPr>
        <a:xfrm>
          <a:off x="5196693" y="1282013"/>
          <a:ext cx="3096332" cy="537379"/>
        </a:xfrm>
        <a:custGeom>
          <a:avLst/>
          <a:gdLst/>
          <a:ahLst/>
          <a:cxnLst/>
          <a:rect l="0" t="0" r="0" b="0"/>
          <a:pathLst>
            <a:path>
              <a:moveTo>
                <a:pt x="0" y="0"/>
              </a:moveTo>
              <a:lnTo>
                <a:pt x="0" y="268689"/>
              </a:lnTo>
              <a:lnTo>
                <a:pt x="3096332" y="268689"/>
              </a:lnTo>
              <a:lnTo>
                <a:pt x="3096332" y="537379"/>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951823-253B-4D30-89D7-150BAEC3392C}">
      <dsp:nvSpPr>
        <dsp:cNvPr id="0" name=""/>
        <dsp:cNvSpPr/>
      </dsp:nvSpPr>
      <dsp:spPr>
        <a:xfrm>
          <a:off x="4173112" y="3098869"/>
          <a:ext cx="383842" cy="1483802"/>
        </a:xfrm>
        <a:custGeom>
          <a:avLst/>
          <a:gdLst/>
          <a:ahLst/>
          <a:cxnLst/>
          <a:rect l="0" t="0" r="0" b="0"/>
          <a:pathLst>
            <a:path>
              <a:moveTo>
                <a:pt x="0" y="0"/>
              </a:moveTo>
              <a:lnTo>
                <a:pt x="0" y="1483802"/>
              </a:lnTo>
              <a:lnTo>
                <a:pt x="383842" y="148380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E1BFA4-9787-4009-8903-FECD8BE4E212}">
      <dsp:nvSpPr>
        <dsp:cNvPr id="0" name=""/>
        <dsp:cNvSpPr/>
      </dsp:nvSpPr>
      <dsp:spPr>
        <a:xfrm>
          <a:off x="5150973" y="1282013"/>
          <a:ext cx="91440" cy="537379"/>
        </a:xfrm>
        <a:custGeom>
          <a:avLst/>
          <a:gdLst/>
          <a:ahLst/>
          <a:cxnLst/>
          <a:rect l="0" t="0" r="0" b="0"/>
          <a:pathLst>
            <a:path>
              <a:moveTo>
                <a:pt x="45720" y="0"/>
              </a:moveTo>
              <a:lnTo>
                <a:pt x="45720" y="537379"/>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DBA3A9-98F7-482A-99AE-24E949827E84}">
      <dsp:nvSpPr>
        <dsp:cNvPr id="0" name=""/>
        <dsp:cNvSpPr/>
      </dsp:nvSpPr>
      <dsp:spPr>
        <a:xfrm>
          <a:off x="1076780" y="3098869"/>
          <a:ext cx="383842" cy="1492470"/>
        </a:xfrm>
        <a:custGeom>
          <a:avLst/>
          <a:gdLst/>
          <a:ahLst/>
          <a:cxnLst/>
          <a:rect l="0" t="0" r="0" b="0"/>
          <a:pathLst>
            <a:path>
              <a:moveTo>
                <a:pt x="0" y="0"/>
              </a:moveTo>
              <a:lnTo>
                <a:pt x="0" y="1492470"/>
              </a:lnTo>
              <a:lnTo>
                <a:pt x="383842" y="149247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678359-92E6-4CE5-9D2A-8CA85DCA7111}">
      <dsp:nvSpPr>
        <dsp:cNvPr id="0" name=""/>
        <dsp:cNvSpPr/>
      </dsp:nvSpPr>
      <dsp:spPr>
        <a:xfrm>
          <a:off x="2100361" y="1282013"/>
          <a:ext cx="3096332" cy="537379"/>
        </a:xfrm>
        <a:custGeom>
          <a:avLst/>
          <a:gdLst/>
          <a:ahLst/>
          <a:cxnLst/>
          <a:rect l="0" t="0" r="0" b="0"/>
          <a:pathLst>
            <a:path>
              <a:moveTo>
                <a:pt x="3096332" y="0"/>
              </a:moveTo>
              <a:lnTo>
                <a:pt x="3096332" y="268689"/>
              </a:lnTo>
              <a:lnTo>
                <a:pt x="0" y="268689"/>
              </a:lnTo>
              <a:lnTo>
                <a:pt x="0" y="537379"/>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0C1111-C345-4126-9616-9E5ACC75079F}">
      <dsp:nvSpPr>
        <dsp:cNvPr id="0" name=""/>
        <dsp:cNvSpPr/>
      </dsp:nvSpPr>
      <dsp:spPr>
        <a:xfrm>
          <a:off x="3917217" y="2537"/>
          <a:ext cx="2558952" cy="127947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b="1" kern="1200" dirty="0"/>
            <a:t>Health Care Entities</a:t>
          </a:r>
        </a:p>
      </dsp:txBody>
      <dsp:txXfrm>
        <a:off x="3917217" y="2537"/>
        <a:ext cx="2558952" cy="1279476"/>
      </dsp:txXfrm>
    </dsp:sp>
    <dsp:sp modelId="{8FE36246-9292-4877-8F19-657BEA960FB9}">
      <dsp:nvSpPr>
        <dsp:cNvPr id="0" name=""/>
        <dsp:cNvSpPr/>
      </dsp:nvSpPr>
      <dsp:spPr>
        <a:xfrm>
          <a:off x="820884" y="1819393"/>
          <a:ext cx="2558952" cy="127947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Payers</a:t>
          </a:r>
        </a:p>
      </dsp:txBody>
      <dsp:txXfrm>
        <a:off x="820884" y="1819393"/>
        <a:ext cx="2558952" cy="1279476"/>
      </dsp:txXfrm>
    </dsp:sp>
    <dsp:sp modelId="{42DFE1D2-A178-440F-B9DF-7F4DA25D09D7}">
      <dsp:nvSpPr>
        <dsp:cNvPr id="0" name=""/>
        <dsp:cNvSpPr/>
      </dsp:nvSpPr>
      <dsp:spPr>
        <a:xfrm>
          <a:off x="1460623" y="3636249"/>
          <a:ext cx="2558952" cy="1910181"/>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ts val="300"/>
            </a:spcAft>
            <a:buFont typeface="Arial" panose="020B0604020202020204" pitchFamily="34" charset="0"/>
            <a:buNone/>
          </a:pPr>
          <a:r>
            <a:rPr lang="en-US" sz="1400" b="0" kern="1200" dirty="0">
              <a:sym typeface="Symbol" panose="05050102010706020507" pitchFamily="18" charset="2"/>
            </a:rPr>
            <a:t></a:t>
          </a:r>
          <a:r>
            <a:rPr lang="en-US" sz="1400" b="0" kern="1200" dirty="0"/>
            <a:t>Health plans and insurers</a:t>
          </a:r>
        </a:p>
        <a:p>
          <a:pPr marL="0" lvl="0" indent="0" algn="ctr" defTabSz="622300">
            <a:lnSpc>
              <a:spcPct val="90000"/>
            </a:lnSpc>
            <a:spcBef>
              <a:spcPct val="0"/>
            </a:spcBef>
            <a:spcAft>
              <a:spcPts val="300"/>
            </a:spcAft>
            <a:buFont typeface="Arial" panose="020B0604020202020204" pitchFamily="34" charset="0"/>
            <a:buNone/>
          </a:pPr>
          <a:r>
            <a:rPr lang="en-US" sz="1400" b="0" kern="1200" dirty="0">
              <a:sym typeface="Symbol" panose="05050102010706020507" pitchFamily="18" charset="2"/>
            </a:rPr>
            <a:t></a:t>
          </a:r>
          <a:r>
            <a:rPr lang="en-US" sz="1400" b="0" kern="1200" dirty="0"/>
            <a:t>Public health care programs</a:t>
          </a:r>
        </a:p>
        <a:p>
          <a:pPr marL="0" lvl="0" indent="0" algn="ctr" defTabSz="622300">
            <a:lnSpc>
              <a:spcPct val="90000"/>
            </a:lnSpc>
            <a:spcBef>
              <a:spcPct val="0"/>
            </a:spcBef>
            <a:spcAft>
              <a:spcPts val="300"/>
            </a:spcAft>
            <a:buFont typeface="Arial" panose="020B0604020202020204" pitchFamily="34" charset="0"/>
            <a:buNone/>
          </a:pPr>
          <a:r>
            <a:rPr lang="en-US" sz="1400" b="0" kern="1200" dirty="0"/>
            <a:t> (Medicare and Medi-Cal)</a:t>
          </a:r>
        </a:p>
        <a:p>
          <a:pPr marL="0" lvl="0" indent="0" algn="ctr" defTabSz="622300">
            <a:lnSpc>
              <a:spcPct val="90000"/>
            </a:lnSpc>
            <a:spcBef>
              <a:spcPct val="0"/>
            </a:spcBef>
            <a:spcAft>
              <a:spcPts val="300"/>
            </a:spcAft>
            <a:buFont typeface="Arial" panose="020B0604020202020204" pitchFamily="34" charset="0"/>
            <a:buNone/>
          </a:pPr>
          <a:r>
            <a:rPr lang="en-US" sz="1400" b="0" kern="1200" dirty="0">
              <a:sym typeface="Symbol" panose="05050102010706020507" pitchFamily="18" charset="2"/>
            </a:rPr>
            <a:t></a:t>
          </a:r>
          <a:r>
            <a:rPr lang="en-US" sz="1400" b="0" kern="1200" dirty="0"/>
            <a:t>Third-party administrators</a:t>
          </a:r>
        </a:p>
      </dsp:txBody>
      <dsp:txXfrm>
        <a:off x="1460623" y="3636249"/>
        <a:ext cx="2558952" cy="1910181"/>
      </dsp:txXfrm>
    </dsp:sp>
    <dsp:sp modelId="{2DF80567-C076-4ACB-827E-63A58E8A3D78}">
      <dsp:nvSpPr>
        <dsp:cNvPr id="0" name=""/>
        <dsp:cNvSpPr/>
      </dsp:nvSpPr>
      <dsp:spPr>
        <a:xfrm>
          <a:off x="3917217" y="1819393"/>
          <a:ext cx="2558952" cy="127947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Providers</a:t>
          </a:r>
        </a:p>
      </dsp:txBody>
      <dsp:txXfrm>
        <a:off x="3917217" y="1819393"/>
        <a:ext cx="2558952" cy="1279476"/>
      </dsp:txXfrm>
    </dsp:sp>
    <dsp:sp modelId="{4D1F1396-3C9B-4DFB-B2A6-B55509833D09}">
      <dsp:nvSpPr>
        <dsp:cNvPr id="0" name=""/>
        <dsp:cNvSpPr/>
      </dsp:nvSpPr>
      <dsp:spPr>
        <a:xfrm>
          <a:off x="4556955" y="3636249"/>
          <a:ext cx="2558952" cy="189284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ts val="300"/>
            </a:spcAft>
            <a:buNone/>
          </a:pPr>
          <a:endParaRPr lang="en-US" sz="1400" b="0" kern="1200" dirty="0">
            <a:sym typeface="Symbol" panose="05050102010706020507" pitchFamily="18" charset="2"/>
          </a:endParaRP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Hospitals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Physicians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Primary care and specialty clinics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Nursing facilities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Ambulatory surgical centers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Imaging facilities</a:t>
          </a:r>
        </a:p>
        <a:p>
          <a:pPr marL="0" lvl="0" indent="0" algn="ctr" defTabSz="622300">
            <a:lnSpc>
              <a:spcPct val="90000"/>
            </a:lnSpc>
            <a:spcBef>
              <a:spcPct val="0"/>
            </a:spcBef>
            <a:spcAft>
              <a:spcPts val="300"/>
            </a:spcAft>
            <a:buNone/>
          </a:pPr>
          <a:r>
            <a:rPr lang="en-US" sz="1400" b="0" kern="1200" dirty="0">
              <a:sym typeface="Symbol" panose="05050102010706020507" pitchFamily="18" charset="2"/>
            </a:rPr>
            <a:t></a:t>
          </a:r>
          <a:r>
            <a:rPr lang="en-US" sz="1400" b="0" kern="1200" dirty="0"/>
            <a:t>Clinical laboratories</a:t>
          </a:r>
        </a:p>
        <a:p>
          <a:pPr marL="0" lvl="0" indent="0" algn="ctr" defTabSz="622300">
            <a:lnSpc>
              <a:spcPct val="90000"/>
            </a:lnSpc>
            <a:spcBef>
              <a:spcPct val="0"/>
            </a:spcBef>
            <a:spcAft>
              <a:spcPct val="35000"/>
            </a:spcAft>
            <a:buNone/>
          </a:pPr>
          <a:endParaRPr lang="en-US" sz="1400" b="0" kern="1200" dirty="0"/>
        </a:p>
      </dsp:txBody>
      <dsp:txXfrm>
        <a:off x="4556955" y="3636249"/>
        <a:ext cx="2558952" cy="1892844"/>
      </dsp:txXfrm>
    </dsp:sp>
    <dsp:sp modelId="{2BEA13AB-CC4B-49AD-B15C-0F70726AF46D}">
      <dsp:nvSpPr>
        <dsp:cNvPr id="0" name=""/>
        <dsp:cNvSpPr/>
      </dsp:nvSpPr>
      <dsp:spPr>
        <a:xfrm>
          <a:off x="7013549" y="1819393"/>
          <a:ext cx="2558952" cy="127947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t>Fully-Integrated Delivery Systems</a:t>
          </a:r>
        </a:p>
      </dsp:txBody>
      <dsp:txXfrm>
        <a:off x="7013549" y="1819393"/>
        <a:ext cx="2558952" cy="1279476"/>
      </dsp:txXfrm>
    </dsp:sp>
    <dsp:sp modelId="{5B458005-0D22-4BDC-A4CC-5D83DFDD237B}">
      <dsp:nvSpPr>
        <dsp:cNvPr id="0" name=""/>
        <dsp:cNvSpPr/>
      </dsp:nvSpPr>
      <dsp:spPr>
        <a:xfrm>
          <a:off x="7653287" y="3636249"/>
          <a:ext cx="2558952" cy="191771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0" kern="1200" dirty="0"/>
            <a:t>A combined health plan and hospital system that exclusively contracts with a single physician organization within each geographic region</a:t>
          </a:r>
        </a:p>
      </dsp:txBody>
      <dsp:txXfrm>
        <a:off x="7653287" y="3636249"/>
        <a:ext cx="2558952" cy="19177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4BDFC1-08C7-4FF1-A820-0C1890361FB0}">
      <dsp:nvSpPr>
        <dsp:cNvPr id="0" name=""/>
        <dsp:cNvSpPr/>
      </dsp:nvSpPr>
      <dsp:spPr>
        <a:xfrm>
          <a:off x="1437" y="80215"/>
          <a:ext cx="2871413" cy="1148565"/>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Pre-Enforcement Process</a:t>
          </a:r>
        </a:p>
      </dsp:txBody>
      <dsp:txXfrm>
        <a:off x="575720" y="80215"/>
        <a:ext cx="1722848" cy="1148565"/>
      </dsp:txXfrm>
    </dsp:sp>
    <dsp:sp modelId="{581AF44A-7D3D-4786-9D17-B26921D695F5}">
      <dsp:nvSpPr>
        <dsp:cNvPr id="0" name=""/>
        <dsp:cNvSpPr/>
      </dsp:nvSpPr>
      <dsp:spPr>
        <a:xfrm>
          <a:off x="2499567" y="177843"/>
          <a:ext cx="2383273" cy="953309"/>
        </a:xfrm>
        <a:prstGeom prst="chevron">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Notify entities that have exceeded their spending target</a:t>
          </a:r>
        </a:p>
      </dsp:txBody>
      <dsp:txXfrm>
        <a:off x="2976222" y="177843"/>
        <a:ext cx="1429964" cy="953309"/>
      </dsp:txXfrm>
    </dsp:sp>
    <dsp:sp modelId="{35346BC1-0A3B-49AB-9852-F3A1C8F3FB5D}">
      <dsp:nvSpPr>
        <dsp:cNvPr id="0" name=""/>
        <dsp:cNvSpPr/>
      </dsp:nvSpPr>
      <dsp:spPr>
        <a:xfrm>
          <a:off x="4549183" y="177843"/>
          <a:ext cx="2383273" cy="953309"/>
        </a:xfrm>
        <a:prstGeom prst="chevron">
          <a:avLst/>
        </a:prstGeom>
        <a:solidFill>
          <a:schemeClr val="accent5">
            <a:tint val="40000"/>
            <a:alpha val="90000"/>
            <a:hueOff val="-962823"/>
            <a:satOff val="-3262"/>
            <a:lumOff val="-418"/>
            <a:alphaOff val="0"/>
          </a:schemeClr>
        </a:solidFill>
        <a:ln w="12700" cap="flat" cmpd="sng" algn="ctr">
          <a:solidFill>
            <a:schemeClr val="accent5">
              <a:tint val="40000"/>
              <a:alpha val="90000"/>
              <a:hueOff val="-962823"/>
              <a:satOff val="-3262"/>
              <a:lumOff val="-41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Allow entities to respond with information justifying their spending growth</a:t>
          </a:r>
        </a:p>
      </dsp:txBody>
      <dsp:txXfrm>
        <a:off x="5025838" y="177843"/>
        <a:ext cx="1429964" cy="953309"/>
      </dsp:txXfrm>
    </dsp:sp>
    <dsp:sp modelId="{8E5EC5C1-60E3-4D96-884E-9C23FCD9E059}">
      <dsp:nvSpPr>
        <dsp:cNvPr id="0" name=""/>
        <dsp:cNvSpPr/>
      </dsp:nvSpPr>
      <dsp:spPr>
        <a:xfrm>
          <a:off x="6598798" y="177843"/>
          <a:ext cx="2383273" cy="953309"/>
        </a:xfrm>
        <a:prstGeom prst="chevron">
          <a:avLst/>
        </a:prstGeom>
        <a:solidFill>
          <a:schemeClr val="accent5">
            <a:tint val="40000"/>
            <a:alpha val="90000"/>
            <a:hueOff val="-1925647"/>
            <a:satOff val="-6523"/>
            <a:lumOff val="-837"/>
            <a:alphaOff val="0"/>
          </a:schemeClr>
        </a:solidFill>
        <a:ln w="12700" cap="flat" cmpd="sng" algn="ctr">
          <a:solidFill>
            <a:schemeClr val="accent5">
              <a:tint val="40000"/>
              <a:alpha val="90000"/>
              <a:hueOff val="-1925647"/>
              <a:satOff val="-6523"/>
              <a:lumOff val="-83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Modify findings to the extent spending growth is justified</a:t>
          </a:r>
        </a:p>
      </dsp:txBody>
      <dsp:txXfrm>
        <a:off x="7075453" y="177843"/>
        <a:ext cx="1429964" cy="953309"/>
      </dsp:txXfrm>
    </dsp:sp>
    <dsp:sp modelId="{F6163938-416B-4D61-A208-B0B408C1387E}">
      <dsp:nvSpPr>
        <dsp:cNvPr id="0" name=""/>
        <dsp:cNvSpPr/>
      </dsp:nvSpPr>
      <dsp:spPr>
        <a:xfrm>
          <a:off x="8648413" y="177843"/>
          <a:ext cx="2383273" cy="953309"/>
        </a:xfrm>
        <a:prstGeom prst="chevron">
          <a:avLst/>
        </a:prstGeom>
        <a:solidFill>
          <a:schemeClr val="accent5">
            <a:tint val="40000"/>
            <a:alpha val="90000"/>
            <a:hueOff val="-2888470"/>
            <a:satOff val="-9785"/>
            <a:lumOff val="-1255"/>
            <a:alphaOff val="0"/>
          </a:schemeClr>
        </a:solidFill>
        <a:ln w="12700" cap="flat" cmpd="sng" algn="ctr">
          <a:solidFill>
            <a:schemeClr val="accent5">
              <a:tint val="40000"/>
              <a:alpha val="90000"/>
              <a:hueOff val="-2888470"/>
              <a:satOff val="-9785"/>
              <a:lumOff val="-12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Report which entities have unjustifiably exceeded their target</a:t>
          </a:r>
        </a:p>
      </dsp:txBody>
      <dsp:txXfrm>
        <a:off x="9125068" y="177843"/>
        <a:ext cx="1429964" cy="953309"/>
      </dsp:txXfrm>
    </dsp:sp>
    <dsp:sp modelId="{FCAD8947-993B-486E-8B2A-2A4782B06FF6}">
      <dsp:nvSpPr>
        <dsp:cNvPr id="0" name=""/>
        <dsp:cNvSpPr/>
      </dsp:nvSpPr>
      <dsp:spPr>
        <a:xfrm>
          <a:off x="1437" y="1389580"/>
          <a:ext cx="2871413" cy="1148565"/>
        </a:xfrm>
        <a:prstGeom prst="chevron">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Progressive Enforcement Process</a:t>
          </a:r>
        </a:p>
      </dsp:txBody>
      <dsp:txXfrm>
        <a:off x="575720" y="1389580"/>
        <a:ext cx="1722848" cy="1148565"/>
      </dsp:txXfrm>
    </dsp:sp>
    <dsp:sp modelId="{1B9E8CAC-FAC3-40AD-A04D-14B52D756A1F}">
      <dsp:nvSpPr>
        <dsp:cNvPr id="0" name=""/>
        <dsp:cNvSpPr/>
      </dsp:nvSpPr>
      <dsp:spPr>
        <a:xfrm>
          <a:off x="2499567" y="1487208"/>
          <a:ext cx="2383273" cy="953309"/>
        </a:xfrm>
        <a:prstGeom prst="chevron">
          <a:avLst/>
        </a:prstGeom>
        <a:solidFill>
          <a:schemeClr val="accent5">
            <a:tint val="40000"/>
            <a:alpha val="90000"/>
            <a:hueOff val="-3851293"/>
            <a:satOff val="-13047"/>
            <a:lumOff val="-1673"/>
            <a:alphaOff val="0"/>
          </a:schemeClr>
        </a:solidFill>
        <a:ln w="12700" cap="flat" cmpd="sng" algn="ctr">
          <a:solidFill>
            <a:schemeClr val="accent5">
              <a:tint val="40000"/>
              <a:alpha val="90000"/>
              <a:hueOff val="-3851293"/>
              <a:satOff val="-13047"/>
              <a:lumOff val="-167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Provide technical assistance</a:t>
          </a:r>
        </a:p>
      </dsp:txBody>
      <dsp:txXfrm>
        <a:off x="2976222" y="1487208"/>
        <a:ext cx="1429964" cy="953309"/>
      </dsp:txXfrm>
    </dsp:sp>
    <dsp:sp modelId="{FD1FA8AB-961A-4FA4-BC1B-2A6672CAA843}">
      <dsp:nvSpPr>
        <dsp:cNvPr id="0" name=""/>
        <dsp:cNvSpPr/>
      </dsp:nvSpPr>
      <dsp:spPr>
        <a:xfrm>
          <a:off x="4549183" y="1487208"/>
          <a:ext cx="2383273" cy="953309"/>
        </a:xfrm>
        <a:prstGeom prst="chevron">
          <a:avLst/>
        </a:prstGeom>
        <a:solidFill>
          <a:schemeClr val="accent5">
            <a:tint val="40000"/>
            <a:alpha val="90000"/>
            <a:hueOff val="-4814116"/>
            <a:satOff val="-16309"/>
            <a:lumOff val="-2091"/>
            <a:alphaOff val="0"/>
          </a:schemeClr>
        </a:solidFill>
        <a:ln w="12700" cap="flat" cmpd="sng" algn="ctr">
          <a:solidFill>
            <a:schemeClr val="accent5">
              <a:tint val="40000"/>
              <a:alpha val="90000"/>
              <a:hueOff val="-4814116"/>
              <a:satOff val="-16309"/>
              <a:lumOff val="-209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Compel entities to provide public testimony on why they exceeded their target</a:t>
          </a:r>
        </a:p>
      </dsp:txBody>
      <dsp:txXfrm>
        <a:off x="5025838" y="1487208"/>
        <a:ext cx="1429964" cy="953309"/>
      </dsp:txXfrm>
    </dsp:sp>
    <dsp:sp modelId="{F3589FFE-7C41-4656-9CEE-CA071BA14E52}">
      <dsp:nvSpPr>
        <dsp:cNvPr id="0" name=""/>
        <dsp:cNvSpPr/>
      </dsp:nvSpPr>
      <dsp:spPr>
        <a:xfrm>
          <a:off x="6598798" y="1487208"/>
          <a:ext cx="2383273" cy="953309"/>
        </a:xfrm>
        <a:prstGeom prst="chevron">
          <a:avLst/>
        </a:prstGeom>
        <a:solidFill>
          <a:schemeClr val="accent5">
            <a:tint val="40000"/>
            <a:alpha val="90000"/>
            <a:hueOff val="-5776939"/>
            <a:satOff val="-19570"/>
            <a:lumOff val="-2510"/>
            <a:alphaOff val="0"/>
          </a:schemeClr>
        </a:solidFill>
        <a:ln w="12700" cap="flat" cmpd="sng" algn="ctr">
          <a:solidFill>
            <a:schemeClr val="accent5">
              <a:tint val="40000"/>
              <a:alpha val="90000"/>
              <a:hueOff val="-5776939"/>
              <a:satOff val="-19570"/>
              <a:lumOff val="-25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Impose a performance improvement plan (PIP)</a:t>
          </a:r>
        </a:p>
      </dsp:txBody>
      <dsp:txXfrm>
        <a:off x="7075453" y="1487208"/>
        <a:ext cx="1429964" cy="953309"/>
      </dsp:txXfrm>
    </dsp:sp>
    <dsp:sp modelId="{91968643-A890-40A4-9219-C6F345882B07}">
      <dsp:nvSpPr>
        <dsp:cNvPr id="0" name=""/>
        <dsp:cNvSpPr/>
      </dsp:nvSpPr>
      <dsp:spPr>
        <a:xfrm>
          <a:off x="8648413" y="1487208"/>
          <a:ext cx="2383273" cy="953309"/>
        </a:xfrm>
        <a:prstGeom prst="chevron">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510" tIns="8255" rIns="0" bIns="8255" numCol="1" spcCol="1270" anchor="ctr" anchorCtr="0">
          <a:noAutofit/>
        </a:bodyPr>
        <a:lstStyle/>
        <a:p>
          <a:pPr marL="0" lvl="0" indent="0" algn="ctr" defTabSz="577850">
            <a:lnSpc>
              <a:spcPct val="90000"/>
            </a:lnSpc>
            <a:spcBef>
              <a:spcPct val="0"/>
            </a:spcBef>
            <a:spcAft>
              <a:spcPct val="35000"/>
            </a:spcAft>
            <a:buNone/>
          </a:pPr>
          <a:r>
            <a:rPr lang="en-US" sz="1300" kern="1200" dirty="0"/>
            <a:t>Assess</a:t>
          </a:r>
          <a:r>
            <a:rPr lang="en-US" sz="1300" kern="1200" baseline="0" dirty="0"/>
            <a:t> administrative penalties</a:t>
          </a:r>
          <a:endParaRPr lang="en-US" sz="1300" kern="1200" dirty="0"/>
        </a:p>
      </dsp:txBody>
      <dsp:txXfrm>
        <a:off x="9125068" y="1487208"/>
        <a:ext cx="1429964" cy="95330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Seaford" panose="020B0502030303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Seaford" panose="020B0502030303020204" pitchFamily="34" charset="0"/>
              </a:defRPr>
            </a:lvl1pPr>
          </a:lstStyle>
          <a:p>
            <a:fld id="{E4877EA3-1E0B-134F-A59F-F1A0B11A89B0}" type="datetimeFigureOut">
              <a:rPr lang="en-US" smtClean="0"/>
              <a:pPr/>
              <a:t>3/6/2024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Seaford" panose="020B05020303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Seaford" panose="020B0502030303020204" pitchFamily="34" charset="0"/>
              </a:defRPr>
            </a:lvl1pPr>
          </a:lstStyle>
          <a:p>
            <a:fld id="{5F99997C-4878-F848-AA4C-195B63CCE555}" type="slidenum">
              <a:rPr lang="en-US" smtClean="0"/>
              <a:pPr/>
              <a:t>‹#›</a:t>
            </a:fld>
            <a:endParaRPr lang="en-US" dirty="0"/>
          </a:p>
        </p:txBody>
      </p:sp>
    </p:spTree>
    <p:extLst>
      <p:ext uri="{BB962C8B-B14F-4D97-AF65-F5344CB8AC3E}">
        <p14:creationId xmlns:p14="http://schemas.microsoft.com/office/powerpoint/2010/main" val="3248839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Seaford" panose="020B0502030303020204" pitchFamily="34" charset="0"/>
        <a:ea typeface="+mn-ea"/>
        <a:cs typeface="+mn-cs"/>
      </a:defRPr>
    </a:lvl1pPr>
    <a:lvl2pPr marL="457200" algn="l" defTabSz="914400" rtl="0" eaLnBrk="1" latinLnBrk="0" hangingPunct="1">
      <a:defRPr sz="1200" b="0" i="0" kern="1200">
        <a:solidFill>
          <a:schemeClr val="tx1"/>
        </a:solidFill>
        <a:latin typeface="Seaford" panose="020B0502030303020204" pitchFamily="34" charset="0"/>
        <a:ea typeface="+mn-ea"/>
        <a:cs typeface="+mn-cs"/>
      </a:defRPr>
    </a:lvl2pPr>
    <a:lvl3pPr marL="914400" algn="l" defTabSz="914400" rtl="0" eaLnBrk="1" latinLnBrk="0" hangingPunct="1">
      <a:defRPr sz="1200" b="0" i="0" kern="1200">
        <a:solidFill>
          <a:schemeClr val="tx1"/>
        </a:solidFill>
        <a:latin typeface="Seaford" panose="020B0502030303020204" pitchFamily="34" charset="0"/>
        <a:ea typeface="+mn-ea"/>
        <a:cs typeface="+mn-cs"/>
      </a:defRPr>
    </a:lvl3pPr>
    <a:lvl4pPr marL="1371600" algn="l" defTabSz="914400" rtl="0" eaLnBrk="1" latinLnBrk="0" hangingPunct="1">
      <a:defRPr sz="1200" b="0" i="0" kern="1200">
        <a:solidFill>
          <a:schemeClr val="tx1"/>
        </a:solidFill>
        <a:latin typeface="Seaford" panose="020B0502030303020204" pitchFamily="34" charset="0"/>
        <a:ea typeface="+mn-ea"/>
        <a:cs typeface="+mn-cs"/>
      </a:defRPr>
    </a:lvl4pPr>
    <a:lvl5pPr marL="1828800" algn="l" defTabSz="914400" rtl="0" eaLnBrk="1" latinLnBrk="0" hangingPunct="1">
      <a:defRPr sz="1200" b="0" i="0" kern="1200">
        <a:solidFill>
          <a:schemeClr val="tx1"/>
        </a:solidFill>
        <a:latin typeface="Seaford" panose="020B0502030303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99997C-4878-F848-AA4C-195B63CCE555}" type="slidenum">
              <a:rPr lang="en-US" smtClean="0"/>
              <a:pPr/>
              <a:t>11</a:t>
            </a:fld>
            <a:endParaRPr lang="en-US" dirty="0"/>
          </a:p>
        </p:txBody>
      </p:sp>
    </p:spTree>
    <p:extLst>
      <p:ext uri="{BB962C8B-B14F-4D97-AF65-F5344CB8AC3E}">
        <p14:creationId xmlns:p14="http://schemas.microsoft.com/office/powerpoint/2010/main" val="411573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2323140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F99997C-4878-F848-AA4C-195B63CCE555}" type="slidenum">
              <a:rPr lang="en-US" smtClean="0"/>
              <a:pPr/>
              <a:t>30</a:t>
            </a:fld>
            <a:endParaRPr lang="en-US" dirty="0"/>
          </a:p>
        </p:txBody>
      </p:sp>
    </p:spTree>
    <p:extLst>
      <p:ext uri="{BB962C8B-B14F-4D97-AF65-F5344CB8AC3E}">
        <p14:creationId xmlns:p14="http://schemas.microsoft.com/office/powerpoint/2010/main" val="1360655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7858F-E563-E9A3-EA0C-696621CAAC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ED4C5D-844D-6096-A096-5BD53FA581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B7ACB-7FF8-7B94-27E0-DC02D42C86ED}"/>
              </a:ext>
            </a:extLst>
          </p:cNvPr>
          <p:cNvSpPr>
            <a:spLocks noGrp="1"/>
          </p:cNvSpPr>
          <p:nvPr>
            <p:ph type="body" idx="1"/>
          </p:nvPr>
        </p:nvSpPr>
        <p:spPr/>
        <p:txBody>
          <a:bodyPr/>
          <a:lstStyle/>
          <a:p>
            <a:pPr marL="0" indent="0">
              <a:spcAft>
                <a:spcPts val="600"/>
              </a:spcAft>
              <a:buFont typeface="Arial" panose="020B0604020202020204" pitchFamily="34" charset="0"/>
              <a:buNone/>
              <a:defRPr/>
            </a:pPr>
            <a:endParaRPr lang="en-US" sz="1200" dirty="0">
              <a:solidFill>
                <a:prstClr val="black"/>
              </a:solidFill>
              <a:latin typeface="Corbel" panose="020B0503020204020204"/>
            </a:endParaRPr>
          </a:p>
        </p:txBody>
      </p:sp>
      <p:sp>
        <p:nvSpPr>
          <p:cNvPr id="4" name="Slide Number Placeholder 3">
            <a:extLst>
              <a:ext uri="{FF2B5EF4-FFF2-40B4-BE49-F238E27FC236}">
                <a16:creationId xmlns:a16="http://schemas.microsoft.com/office/drawing/2014/main" id="{3113B510-76B2-0514-E8DD-FBB01AE6EB6E}"/>
              </a:ext>
            </a:extLst>
          </p:cNvPr>
          <p:cNvSpPr>
            <a:spLocks noGrp="1"/>
          </p:cNvSpPr>
          <p:nvPr>
            <p:ph type="sldNum" sz="quarter" idx="5"/>
          </p:nvPr>
        </p:nvSpPr>
        <p:spPr/>
        <p:txBody>
          <a:bodyPr/>
          <a:lstStyle/>
          <a:p>
            <a:fld id="{5F99997C-4878-F848-AA4C-195B63CCE555}" type="slidenum">
              <a:rPr lang="en-US" smtClean="0"/>
              <a:pPr/>
              <a:t>31</a:t>
            </a:fld>
            <a:endParaRPr lang="en-US" dirty="0"/>
          </a:p>
        </p:txBody>
      </p:sp>
    </p:spTree>
    <p:extLst>
      <p:ext uri="{BB962C8B-B14F-4D97-AF65-F5344CB8AC3E}">
        <p14:creationId xmlns:p14="http://schemas.microsoft.com/office/powerpoint/2010/main" val="4168062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F99997C-4878-F848-AA4C-195B63CCE555}" type="slidenum">
              <a:rPr lang="en-US" smtClean="0"/>
              <a:pPr/>
              <a:t>35</a:t>
            </a:fld>
            <a:endParaRPr lang="en-US" dirty="0"/>
          </a:p>
        </p:txBody>
      </p:sp>
    </p:spTree>
    <p:extLst>
      <p:ext uri="{BB962C8B-B14F-4D97-AF65-F5344CB8AC3E}">
        <p14:creationId xmlns:p14="http://schemas.microsoft.com/office/powerpoint/2010/main" val="14167472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408527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87047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1145881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99997C-4878-F848-AA4C-195B63CCE555}" type="slidenum">
              <a:rPr lang="en-US" smtClean="0"/>
              <a:pPr/>
              <a:t>20</a:t>
            </a:fld>
            <a:endParaRPr lang="en-US" dirty="0"/>
          </a:p>
        </p:txBody>
      </p:sp>
    </p:spTree>
    <p:extLst>
      <p:ext uri="{BB962C8B-B14F-4D97-AF65-F5344CB8AC3E}">
        <p14:creationId xmlns:p14="http://schemas.microsoft.com/office/powerpoint/2010/main" val="1837135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99997C-4878-F848-AA4C-195B63CCE555}" type="slidenum">
              <a:rPr lang="en-US" smtClean="0"/>
              <a:pPr/>
              <a:t>21</a:t>
            </a:fld>
            <a:endParaRPr lang="en-US"/>
          </a:p>
        </p:txBody>
      </p:sp>
    </p:spTree>
    <p:extLst>
      <p:ext uri="{BB962C8B-B14F-4D97-AF65-F5344CB8AC3E}">
        <p14:creationId xmlns:p14="http://schemas.microsoft.com/office/powerpoint/2010/main" val="2563833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F99997C-4878-F848-AA4C-195B63CCE555}" type="slidenum">
              <a:rPr lang="en-US" smtClean="0"/>
              <a:pPr/>
              <a:t>22</a:t>
            </a:fld>
            <a:endParaRPr lang="en-US"/>
          </a:p>
        </p:txBody>
      </p:sp>
    </p:spTree>
    <p:extLst>
      <p:ext uri="{BB962C8B-B14F-4D97-AF65-F5344CB8AC3E}">
        <p14:creationId xmlns:p14="http://schemas.microsoft.com/office/powerpoint/2010/main" val="519557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F99997C-4878-F848-AA4C-195B63CCE555}" type="slidenum">
              <a:rPr lang="en-US" smtClean="0"/>
              <a:pPr/>
              <a:t>24</a:t>
            </a:fld>
            <a:endParaRPr lang="en-US" dirty="0"/>
          </a:p>
        </p:txBody>
      </p:sp>
    </p:spTree>
    <p:extLst>
      <p:ext uri="{BB962C8B-B14F-4D97-AF65-F5344CB8AC3E}">
        <p14:creationId xmlns:p14="http://schemas.microsoft.com/office/powerpoint/2010/main" val="2552877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697440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524661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2923945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99997C-4878-F848-AA4C-195B63CCE555}" type="slidenum">
              <a:rPr kumimoji="0" lang="en-US" sz="1200" b="0" i="0" u="none" strike="noStrike" kern="1200" cap="none" spc="0" normalizeH="0" baseline="0" noProof="0" smtClean="0">
                <a:ln>
                  <a:noFill/>
                </a:ln>
                <a:solidFill>
                  <a:prstClr val="black"/>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Seaford" panose="020B0502030303020204" pitchFamily="34" charset="0"/>
              <a:ea typeface="+mn-ea"/>
              <a:cs typeface="+mn-cs"/>
            </a:endParaRPr>
          </a:p>
        </p:txBody>
      </p:sp>
    </p:spTree>
    <p:extLst>
      <p:ext uri="{BB962C8B-B14F-4D97-AF65-F5344CB8AC3E}">
        <p14:creationId xmlns:p14="http://schemas.microsoft.com/office/powerpoint/2010/main" val="7887069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4B87"/>
        </a:solidFill>
        <a:effectLst/>
      </p:bgPr>
    </p:bg>
    <p:spTree>
      <p:nvGrpSpPr>
        <p:cNvPr id="1" name=""/>
        <p:cNvGrpSpPr/>
        <p:nvPr/>
      </p:nvGrpSpPr>
      <p:grpSpPr>
        <a:xfrm>
          <a:off x="0" y="0"/>
          <a:ext cx="0" cy="0"/>
          <a:chOff x="0" y="0"/>
          <a:chExt cx="0" cy="0"/>
        </a:xfrm>
      </p:grpSpPr>
      <p:pic>
        <p:nvPicPr>
          <p:cNvPr id="12" name="Picture 11" descr="A picture containing icon&#10;&#10;Description automatically generated">
            <a:extLst>
              <a:ext uri="{FF2B5EF4-FFF2-40B4-BE49-F238E27FC236}">
                <a16:creationId xmlns:a16="http://schemas.microsoft.com/office/drawing/2014/main" id="{F76C5191-1D8F-3141-83C5-026CD99F9628}"/>
              </a:ext>
            </a:extLst>
          </p:cNvPr>
          <p:cNvPicPr>
            <a:picLocks noChangeAspect="1"/>
          </p:cNvPicPr>
          <p:nvPr userDrawn="1"/>
        </p:nvPicPr>
        <p:blipFill>
          <a:blip r:embed="rId2">
            <a:alphaModFix amt="5000"/>
          </a:blip>
          <a:stretch>
            <a:fillRect/>
          </a:stretch>
        </p:blipFill>
        <p:spPr>
          <a:xfrm>
            <a:off x="0" y="3347"/>
            <a:ext cx="12192000" cy="6854653"/>
          </a:xfrm>
          <a:prstGeom prst="rect">
            <a:avLst/>
          </a:prstGeom>
        </p:spPr>
      </p:pic>
      <p:sp>
        <p:nvSpPr>
          <p:cNvPr id="2" name="Title 1">
            <a:extLst>
              <a:ext uri="{FF2B5EF4-FFF2-40B4-BE49-F238E27FC236}">
                <a16:creationId xmlns:a16="http://schemas.microsoft.com/office/drawing/2014/main" id="{FAE3BEF0-0BAA-C348-9814-59C090BA9C7F}"/>
              </a:ext>
            </a:extLst>
          </p:cNvPr>
          <p:cNvSpPr>
            <a:spLocks noGrp="1"/>
          </p:cNvSpPr>
          <p:nvPr>
            <p:ph type="ctrTitle"/>
          </p:nvPr>
        </p:nvSpPr>
        <p:spPr>
          <a:xfrm>
            <a:off x="914400" y="1122363"/>
            <a:ext cx="10439400" cy="1655762"/>
          </a:xfrm>
          <a:prstGeom prst="rect">
            <a:avLst/>
          </a:prstGeom>
        </p:spPr>
        <p:txBody>
          <a:bodyPr lIns="0" anchor="b">
            <a:noAutofit/>
          </a:bodyPr>
          <a:lstStyle>
            <a:lvl1pPr algn="l">
              <a:defRPr sz="4000" b="0" i="0">
                <a:solidFill>
                  <a:schemeClr val="bg1"/>
                </a:solidFill>
                <a:latin typeface="Seaford" panose="020B0502030303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4B77E95D-3239-584C-92E9-0501E9DCDCF0}"/>
              </a:ext>
            </a:extLst>
          </p:cNvPr>
          <p:cNvSpPr>
            <a:spLocks noGrp="1"/>
          </p:cNvSpPr>
          <p:nvPr>
            <p:ph type="subTitle" idx="1"/>
          </p:nvPr>
        </p:nvSpPr>
        <p:spPr>
          <a:xfrm>
            <a:off x="914400" y="2809823"/>
            <a:ext cx="10439400" cy="1655762"/>
          </a:xfrm>
          <a:prstGeom prst="rect">
            <a:avLst/>
          </a:prstGeom>
        </p:spPr>
        <p:txBody>
          <a:bodyPr lIns="0">
            <a:noAutofit/>
          </a:bodyPr>
          <a:lstStyle>
            <a:lvl1pPr marL="0" indent="0" algn="l">
              <a:buNone/>
              <a:defRPr sz="1800" b="0" i="0">
                <a:solidFill>
                  <a:schemeClr val="bg1"/>
                </a:solidFill>
                <a:latin typeface="Seaford" panose="020B0502030303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CE4297-337A-BF40-8E64-1D1572BC39C5}"/>
              </a:ext>
            </a:extLst>
          </p:cNvPr>
          <p:cNvSpPr>
            <a:spLocks noGrp="1"/>
          </p:cNvSpPr>
          <p:nvPr>
            <p:ph type="dt" sz="half" idx="10"/>
          </p:nvPr>
        </p:nvSpPr>
        <p:spPr>
          <a:xfrm>
            <a:off x="838200" y="6356350"/>
            <a:ext cx="2743200" cy="365125"/>
          </a:xfrm>
          <a:prstGeom prst="rect">
            <a:avLst/>
          </a:prstGeom>
        </p:spPr>
        <p:txBody>
          <a:bodyPr/>
          <a:lstStyle/>
          <a:p>
            <a:fld id="{47F75972-6BA0-D54C-BE46-3F5519C92187}" type="datetime1">
              <a:rPr lang="en-US" smtClean="0"/>
              <a:t>3/6/2024</a:t>
            </a:fld>
            <a:endParaRPr lang="en-US" dirty="0"/>
          </a:p>
        </p:txBody>
      </p:sp>
      <p:sp>
        <p:nvSpPr>
          <p:cNvPr id="5" name="Footer Placeholder 4">
            <a:extLst>
              <a:ext uri="{FF2B5EF4-FFF2-40B4-BE49-F238E27FC236}">
                <a16:creationId xmlns:a16="http://schemas.microsoft.com/office/drawing/2014/main" id="{0F1F9170-5BE7-554E-934C-0CB1252BC5A6}"/>
              </a:ext>
            </a:extLst>
          </p:cNvPr>
          <p:cNvSpPr>
            <a:spLocks noGrp="1"/>
          </p:cNvSpPr>
          <p:nvPr>
            <p:ph type="ftr" sz="quarter" idx="11"/>
          </p:nvPr>
        </p:nvSpPr>
        <p:spPr>
          <a:xfrm>
            <a:off x="4038600" y="6356350"/>
            <a:ext cx="4114800" cy="365125"/>
          </a:xfrm>
          <a:prstGeom prst="rect">
            <a:avLst/>
          </a:prstGeom>
        </p:spPr>
        <p:txBody>
          <a:bodyPr/>
          <a:lstStyle/>
          <a:p>
            <a:r>
              <a:rPr lang="en-US" dirty="0"/>
              <a:t>CALIFORNIA HOSPITAL ASSOCIATION</a:t>
            </a:r>
          </a:p>
        </p:txBody>
      </p:sp>
      <p:sp>
        <p:nvSpPr>
          <p:cNvPr id="6" name="Slide Number Placeholder 5">
            <a:extLst>
              <a:ext uri="{FF2B5EF4-FFF2-40B4-BE49-F238E27FC236}">
                <a16:creationId xmlns:a16="http://schemas.microsoft.com/office/drawing/2014/main" id="{8737B4FF-8259-3045-8C56-F0A223D69C51}"/>
              </a:ext>
            </a:extLst>
          </p:cNvPr>
          <p:cNvSpPr>
            <a:spLocks noGrp="1"/>
          </p:cNvSpPr>
          <p:nvPr>
            <p:ph type="sldNum" sz="quarter" idx="12"/>
          </p:nvPr>
        </p:nvSpPr>
        <p:spPr>
          <a:xfrm>
            <a:off x="8610600" y="6356350"/>
            <a:ext cx="2743200" cy="365125"/>
          </a:xfrm>
          <a:prstGeom prst="rect">
            <a:avLst/>
          </a:prstGeom>
        </p:spPr>
        <p:txBody>
          <a:bodyPr/>
          <a:lstStyle/>
          <a:p>
            <a:fld id="{C5F27E2F-9BA8-EA44-97EA-98E8CF67F8E7}" type="slidenum">
              <a:rPr lang="en-US" smtClean="0"/>
              <a:t>‹#›</a:t>
            </a:fld>
            <a:endParaRPr lang="en-US" dirty="0"/>
          </a:p>
        </p:txBody>
      </p:sp>
      <p:pic>
        <p:nvPicPr>
          <p:cNvPr id="11" name="Picture 10" descr="A picture containing graphical user interface&#10;&#10;Description automatically generated">
            <a:extLst>
              <a:ext uri="{FF2B5EF4-FFF2-40B4-BE49-F238E27FC236}">
                <a16:creationId xmlns:a16="http://schemas.microsoft.com/office/drawing/2014/main" id="{6A0D67AE-B14E-E441-806A-F98C3C29E9C3}"/>
              </a:ext>
            </a:extLst>
          </p:cNvPr>
          <p:cNvPicPr>
            <a:picLocks noChangeAspect="1"/>
          </p:cNvPicPr>
          <p:nvPr userDrawn="1"/>
        </p:nvPicPr>
        <p:blipFill>
          <a:blip r:embed="rId3">
            <a:alphaModFix amt="50000"/>
          </a:blip>
          <a:stretch>
            <a:fillRect/>
          </a:stretch>
        </p:blipFill>
        <p:spPr>
          <a:xfrm>
            <a:off x="914400" y="5371020"/>
            <a:ext cx="1153287" cy="364617"/>
          </a:xfrm>
          <a:prstGeom prst="rect">
            <a:avLst/>
          </a:prstGeom>
        </p:spPr>
      </p:pic>
    </p:spTree>
    <p:extLst>
      <p:ext uri="{BB962C8B-B14F-4D97-AF65-F5344CB8AC3E}">
        <p14:creationId xmlns:p14="http://schemas.microsoft.com/office/powerpoint/2010/main" val="7020381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1656">
          <p15:clr>
            <a:srgbClr val="FBAE40"/>
          </p15:clr>
        </p15:guide>
        <p15:guide id="2" pos="576">
          <p15:clr>
            <a:srgbClr val="FBAE40"/>
          </p15:clr>
        </p15:guide>
        <p15:guide id="3" orient="horz" pos="19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age Divider Slide">
    <p:bg>
      <p:bgPr>
        <a:solidFill>
          <a:srgbClr val="004B87"/>
        </a:solidFill>
        <a:effectLst/>
      </p:bgPr>
    </p:bg>
    <p:spTree>
      <p:nvGrpSpPr>
        <p:cNvPr id="1" name=""/>
        <p:cNvGrpSpPr/>
        <p:nvPr/>
      </p:nvGrpSpPr>
      <p:grpSpPr>
        <a:xfrm>
          <a:off x="0" y="0"/>
          <a:ext cx="0" cy="0"/>
          <a:chOff x="0" y="0"/>
          <a:chExt cx="0" cy="0"/>
        </a:xfrm>
      </p:grpSpPr>
      <p:pic>
        <p:nvPicPr>
          <p:cNvPr id="12" name="Picture 11" descr="A picture containing icon&#10;&#10;Description automatically generated">
            <a:extLst>
              <a:ext uri="{FF2B5EF4-FFF2-40B4-BE49-F238E27FC236}">
                <a16:creationId xmlns:a16="http://schemas.microsoft.com/office/drawing/2014/main" id="{F76C5191-1D8F-3141-83C5-026CD99F9628}"/>
              </a:ext>
            </a:extLst>
          </p:cNvPr>
          <p:cNvPicPr>
            <a:picLocks noChangeAspect="1"/>
          </p:cNvPicPr>
          <p:nvPr userDrawn="1"/>
        </p:nvPicPr>
        <p:blipFill>
          <a:blip r:embed="rId2">
            <a:alphaModFix amt="5000"/>
          </a:blip>
          <a:stretch>
            <a:fillRect/>
          </a:stretch>
        </p:blipFill>
        <p:spPr>
          <a:xfrm>
            <a:off x="0" y="0"/>
            <a:ext cx="12192000" cy="6854653"/>
          </a:xfrm>
          <a:prstGeom prst="rect">
            <a:avLst/>
          </a:prstGeom>
        </p:spPr>
      </p:pic>
      <p:sp>
        <p:nvSpPr>
          <p:cNvPr id="4" name="Date Placeholder 3">
            <a:extLst>
              <a:ext uri="{FF2B5EF4-FFF2-40B4-BE49-F238E27FC236}">
                <a16:creationId xmlns:a16="http://schemas.microsoft.com/office/drawing/2014/main" id="{4ACE4297-337A-BF40-8E64-1D1572BC39C5}"/>
              </a:ext>
            </a:extLst>
          </p:cNvPr>
          <p:cNvSpPr>
            <a:spLocks noGrp="1"/>
          </p:cNvSpPr>
          <p:nvPr>
            <p:ph type="dt" sz="half" idx="10"/>
          </p:nvPr>
        </p:nvSpPr>
        <p:spPr>
          <a:xfrm>
            <a:off x="838200" y="6356350"/>
            <a:ext cx="2743200" cy="365125"/>
          </a:xfrm>
          <a:prstGeom prst="rect">
            <a:avLst/>
          </a:prstGeom>
        </p:spPr>
        <p:txBody>
          <a:bodyPr/>
          <a:lstStyle/>
          <a:p>
            <a:fld id="{47F75972-6BA0-D54C-BE46-3F5519C92187}" type="datetime1">
              <a:rPr lang="en-US" smtClean="0"/>
              <a:t>3/6/2024</a:t>
            </a:fld>
            <a:endParaRPr lang="en-US" dirty="0"/>
          </a:p>
        </p:txBody>
      </p:sp>
      <p:sp>
        <p:nvSpPr>
          <p:cNvPr id="5" name="Footer Placeholder 4">
            <a:extLst>
              <a:ext uri="{FF2B5EF4-FFF2-40B4-BE49-F238E27FC236}">
                <a16:creationId xmlns:a16="http://schemas.microsoft.com/office/drawing/2014/main" id="{0F1F9170-5BE7-554E-934C-0CB1252BC5A6}"/>
              </a:ext>
            </a:extLst>
          </p:cNvPr>
          <p:cNvSpPr>
            <a:spLocks noGrp="1"/>
          </p:cNvSpPr>
          <p:nvPr>
            <p:ph type="ftr" sz="quarter" idx="11"/>
          </p:nvPr>
        </p:nvSpPr>
        <p:spPr>
          <a:xfrm>
            <a:off x="4038600" y="6356350"/>
            <a:ext cx="4114800" cy="365125"/>
          </a:xfrm>
          <a:prstGeom prst="rect">
            <a:avLst/>
          </a:prstGeom>
        </p:spPr>
        <p:txBody>
          <a:bodyPr/>
          <a:lstStyle/>
          <a:p>
            <a:r>
              <a:rPr lang="en-US" dirty="0"/>
              <a:t>CALIFORNIA HOSPITAL ASSOCIATION</a:t>
            </a:r>
          </a:p>
        </p:txBody>
      </p:sp>
      <p:sp>
        <p:nvSpPr>
          <p:cNvPr id="6" name="Slide Number Placeholder 5">
            <a:extLst>
              <a:ext uri="{FF2B5EF4-FFF2-40B4-BE49-F238E27FC236}">
                <a16:creationId xmlns:a16="http://schemas.microsoft.com/office/drawing/2014/main" id="{8737B4FF-8259-3045-8C56-F0A223D69C51}"/>
              </a:ext>
            </a:extLst>
          </p:cNvPr>
          <p:cNvSpPr>
            <a:spLocks noGrp="1"/>
          </p:cNvSpPr>
          <p:nvPr>
            <p:ph type="sldNum" sz="quarter" idx="12"/>
          </p:nvPr>
        </p:nvSpPr>
        <p:spPr>
          <a:xfrm>
            <a:off x="8610600" y="6356350"/>
            <a:ext cx="2743200" cy="365125"/>
          </a:xfrm>
          <a:prstGeom prst="rect">
            <a:avLst/>
          </a:prstGeom>
        </p:spPr>
        <p:txBody>
          <a:bodyPr/>
          <a:lstStyle/>
          <a:p>
            <a:fld id="{C5F27E2F-9BA8-EA44-97EA-98E8CF67F8E7}" type="slidenum">
              <a:rPr lang="en-US" smtClean="0"/>
              <a:t>‹#›</a:t>
            </a:fld>
            <a:endParaRPr lang="en-US" dirty="0"/>
          </a:p>
        </p:txBody>
      </p:sp>
      <p:sp>
        <p:nvSpPr>
          <p:cNvPr id="7" name="Rectangle 6">
            <a:extLst>
              <a:ext uri="{FF2B5EF4-FFF2-40B4-BE49-F238E27FC236}">
                <a16:creationId xmlns:a16="http://schemas.microsoft.com/office/drawing/2014/main" id="{711AEF22-891F-E141-9AE6-D0065DD5414E}"/>
              </a:ext>
            </a:extLst>
          </p:cNvPr>
          <p:cNvSpPr/>
          <p:nvPr userDrawn="1"/>
        </p:nvSpPr>
        <p:spPr>
          <a:xfrm>
            <a:off x="0" y="1861458"/>
            <a:ext cx="12192000" cy="1655762"/>
          </a:xfrm>
          <a:prstGeom prst="rect">
            <a:avLst/>
          </a:prstGeom>
          <a:solidFill>
            <a:schemeClr val="accent1">
              <a:lumMod val="40000"/>
              <a:lumOff val="6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E3BEF0-0BAA-C348-9814-59C090BA9C7F}"/>
              </a:ext>
            </a:extLst>
          </p:cNvPr>
          <p:cNvSpPr>
            <a:spLocks noGrp="1"/>
          </p:cNvSpPr>
          <p:nvPr>
            <p:ph type="ctrTitle"/>
          </p:nvPr>
        </p:nvSpPr>
        <p:spPr>
          <a:xfrm>
            <a:off x="914400" y="1122363"/>
            <a:ext cx="10439400" cy="1655762"/>
          </a:xfrm>
          <a:prstGeom prst="rect">
            <a:avLst/>
          </a:prstGeom>
        </p:spPr>
        <p:txBody>
          <a:bodyPr lIns="0" anchor="b">
            <a:noAutofit/>
          </a:bodyPr>
          <a:lstStyle>
            <a:lvl1pPr algn="l">
              <a:defRPr sz="4000" b="0" i="0">
                <a:solidFill>
                  <a:schemeClr val="bg1"/>
                </a:solidFill>
                <a:latin typeface="Seaford" panose="020B0502030303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4B77E95D-3239-584C-92E9-0501E9DCDCF0}"/>
              </a:ext>
            </a:extLst>
          </p:cNvPr>
          <p:cNvSpPr>
            <a:spLocks noGrp="1"/>
          </p:cNvSpPr>
          <p:nvPr>
            <p:ph type="subTitle" idx="1"/>
          </p:nvPr>
        </p:nvSpPr>
        <p:spPr>
          <a:xfrm>
            <a:off x="914400" y="2809823"/>
            <a:ext cx="10439400" cy="1655762"/>
          </a:xfrm>
          <a:prstGeom prst="rect">
            <a:avLst/>
          </a:prstGeom>
        </p:spPr>
        <p:txBody>
          <a:bodyPr lIns="0">
            <a:noAutofit/>
          </a:bodyPr>
          <a:lstStyle>
            <a:lvl1pPr marL="0" indent="0" algn="l">
              <a:buNone/>
              <a:defRPr sz="1800" b="0" i="0">
                <a:solidFill>
                  <a:schemeClr val="bg1"/>
                </a:solidFill>
                <a:latin typeface="Seaford" panose="020B0502030303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674758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1656">
          <p15:clr>
            <a:srgbClr val="FBAE40"/>
          </p15:clr>
        </p15:guide>
        <p15:guide id="2" pos="576">
          <p15:clr>
            <a:srgbClr val="FBAE40"/>
          </p15:clr>
        </p15:guide>
        <p15:guide id="3" orient="horz" pos="19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1A1DA4-4EB6-D24E-A0C0-BE904EB07F2B}"/>
              </a:ext>
            </a:extLst>
          </p:cNvPr>
          <p:cNvSpPr/>
          <p:nvPr userDrawn="1"/>
        </p:nvSpPr>
        <p:spPr>
          <a:xfrm>
            <a:off x="0" y="-2"/>
            <a:ext cx="12192000" cy="82296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Seaford" panose="020B0502030303020204" pitchFamily="34" charset="0"/>
            </a:endParaRPr>
          </a:p>
        </p:txBody>
      </p:sp>
      <p:sp>
        <p:nvSpPr>
          <p:cNvPr id="2" name="Title 1">
            <a:extLst>
              <a:ext uri="{FF2B5EF4-FFF2-40B4-BE49-F238E27FC236}">
                <a16:creationId xmlns:a16="http://schemas.microsoft.com/office/drawing/2014/main" id="{B19ACE92-3C65-E24D-8FEB-7425FE472AB1}"/>
              </a:ext>
            </a:extLst>
          </p:cNvPr>
          <p:cNvSpPr>
            <a:spLocks noGrp="1"/>
          </p:cNvSpPr>
          <p:nvPr>
            <p:ph type="title" hasCustomPrompt="1"/>
          </p:nvPr>
        </p:nvSpPr>
        <p:spPr>
          <a:xfrm>
            <a:off x="-1" y="14346"/>
            <a:ext cx="12191999" cy="808611"/>
          </a:xfrm>
          <a:prstGeom prst="rect">
            <a:avLst/>
          </a:prstGeom>
        </p:spPr>
        <p:txBody>
          <a:bodyPr lIns="548640" tIns="91440" bIns="91440" anchor="ctr">
            <a:noAutofit/>
          </a:bodyPr>
          <a:lstStyle>
            <a:lvl1pPr fontAlgn="b">
              <a:spcBef>
                <a:spcPts val="0"/>
              </a:spcBef>
              <a:defRPr sz="3000" b="0" i="0">
                <a:solidFill>
                  <a:schemeClr val="bg1"/>
                </a:solidFill>
                <a:latin typeface="Seaford" panose="020B0502030303020204" pitchFamily="34" charset="0"/>
                <a:cs typeface="Arial" panose="020B0604020202020204" pitchFamily="34" charset="0"/>
              </a:defRPr>
            </a:lvl1pPr>
          </a:lstStyle>
          <a:p>
            <a:r>
              <a:rPr lang="en-US"/>
              <a:t>Click to edit Master one line title style</a:t>
            </a:r>
          </a:p>
        </p:txBody>
      </p:sp>
      <p:sp>
        <p:nvSpPr>
          <p:cNvPr id="4" name="Date Placeholder 3">
            <a:extLst>
              <a:ext uri="{FF2B5EF4-FFF2-40B4-BE49-F238E27FC236}">
                <a16:creationId xmlns:a16="http://schemas.microsoft.com/office/drawing/2014/main" id="{5F8ECBF1-E5CA-8F42-A361-94A97D36D5A9}"/>
              </a:ext>
            </a:extLst>
          </p:cNvPr>
          <p:cNvSpPr>
            <a:spLocks noGrp="1"/>
          </p:cNvSpPr>
          <p:nvPr>
            <p:ph type="dt" sz="half" idx="10"/>
          </p:nvPr>
        </p:nvSpPr>
        <p:spPr>
          <a:xfrm>
            <a:off x="457200" y="6224737"/>
            <a:ext cx="3124200" cy="365125"/>
          </a:xfrm>
          <a:prstGeom prst="rect">
            <a:avLst/>
          </a:prstGeom>
        </p:spPr>
        <p:txBody>
          <a:bodyPr/>
          <a:lstStyle/>
          <a:p>
            <a:fld id="{6563785A-E1DD-9143-ACE4-659403592D2C}" type="datetime1">
              <a:rPr lang="en-US" smtClean="0"/>
              <a:t>3/6/2024</a:t>
            </a:fld>
            <a:endParaRPr lang="en-US" dirty="0"/>
          </a:p>
        </p:txBody>
      </p:sp>
      <p:sp>
        <p:nvSpPr>
          <p:cNvPr id="5" name="Footer Placeholder 4">
            <a:extLst>
              <a:ext uri="{FF2B5EF4-FFF2-40B4-BE49-F238E27FC236}">
                <a16:creationId xmlns:a16="http://schemas.microsoft.com/office/drawing/2014/main" id="{FA6E8998-0CC0-E245-A49A-2033B9A2EDA2}"/>
              </a:ext>
            </a:extLst>
          </p:cNvPr>
          <p:cNvSpPr>
            <a:spLocks noGrp="1"/>
          </p:cNvSpPr>
          <p:nvPr>
            <p:ph type="ftr" sz="quarter" idx="11"/>
          </p:nvPr>
        </p:nvSpPr>
        <p:spPr>
          <a:xfrm>
            <a:off x="4038599" y="6224737"/>
            <a:ext cx="7315201" cy="365125"/>
          </a:xfrm>
          <a:prstGeom prst="rect">
            <a:avLst/>
          </a:prstGeom>
        </p:spPr>
        <p:txBody>
          <a:bodyPr/>
          <a:lstStyle>
            <a:lvl1pPr algn="r">
              <a:defRPr/>
            </a:lvl1pPr>
          </a:lstStyle>
          <a:p>
            <a:r>
              <a:rPr lang="en-US" dirty="0"/>
              <a:t>CALIFORNIA HOSPITAL ASSOCIATION</a:t>
            </a:r>
          </a:p>
        </p:txBody>
      </p:sp>
      <p:sp>
        <p:nvSpPr>
          <p:cNvPr id="6" name="Slide Number Placeholder 5">
            <a:extLst>
              <a:ext uri="{FF2B5EF4-FFF2-40B4-BE49-F238E27FC236}">
                <a16:creationId xmlns:a16="http://schemas.microsoft.com/office/drawing/2014/main" id="{337033B5-E7FF-9948-A77F-9F08303574F0}"/>
              </a:ext>
            </a:extLst>
          </p:cNvPr>
          <p:cNvSpPr>
            <a:spLocks noGrp="1"/>
          </p:cNvSpPr>
          <p:nvPr>
            <p:ph type="sldNum" sz="quarter" idx="12"/>
          </p:nvPr>
        </p:nvSpPr>
        <p:spPr>
          <a:xfrm>
            <a:off x="11379781" y="6224736"/>
            <a:ext cx="311727" cy="365125"/>
          </a:xfrm>
          <a:prstGeom prst="rect">
            <a:avLst/>
          </a:prstGeom>
        </p:spPr>
        <p:txBody>
          <a:bodyPr rIns="91440"/>
          <a:lstStyle/>
          <a:p>
            <a:fld id="{C5F27E2F-9BA8-EA44-97EA-98E8CF67F8E7}" type="slidenum">
              <a:rPr lang="en-US" smtClean="0"/>
              <a:t>‹#›</a:t>
            </a:fld>
            <a:endParaRPr lang="en-US" dirty="0"/>
          </a:p>
        </p:txBody>
      </p:sp>
      <p:pic>
        <p:nvPicPr>
          <p:cNvPr id="8" name="Picture 7" descr="A picture containing graphical user interface&#10;&#10;Description automatically generated">
            <a:extLst>
              <a:ext uri="{FF2B5EF4-FFF2-40B4-BE49-F238E27FC236}">
                <a16:creationId xmlns:a16="http://schemas.microsoft.com/office/drawing/2014/main" id="{5B173A45-9396-7E4A-9E79-60E12592B3C1}"/>
              </a:ext>
            </a:extLst>
          </p:cNvPr>
          <p:cNvPicPr>
            <a:picLocks noChangeAspect="1"/>
          </p:cNvPicPr>
          <p:nvPr userDrawn="1"/>
        </p:nvPicPr>
        <p:blipFill>
          <a:blip r:embed="rId2">
            <a:alphaModFix amt="50000"/>
          </a:blip>
          <a:stretch>
            <a:fillRect/>
          </a:stretch>
        </p:blipFill>
        <p:spPr>
          <a:xfrm>
            <a:off x="10451338" y="229170"/>
            <a:ext cx="1153287" cy="364617"/>
          </a:xfrm>
          <a:prstGeom prst="rect">
            <a:avLst/>
          </a:prstGeom>
        </p:spPr>
      </p:pic>
      <p:sp>
        <p:nvSpPr>
          <p:cNvPr id="13" name="Content Placeholder 2">
            <a:extLst>
              <a:ext uri="{FF2B5EF4-FFF2-40B4-BE49-F238E27FC236}">
                <a16:creationId xmlns:a16="http://schemas.microsoft.com/office/drawing/2014/main" id="{46681184-69B1-7343-9C7E-757B2A5C22DD}"/>
              </a:ext>
            </a:extLst>
          </p:cNvPr>
          <p:cNvSpPr>
            <a:spLocks noGrp="1"/>
          </p:cNvSpPr>
          <p:nvPr>
            <p:ph sz="half" idx="14" hasCustomPrompt="1"/>
          </p:nvPr>
        </p:nvSpPr>
        <p:spPr>
          <a:xfrm>
            <a:off x="571500" y="5956597"/>
            <a:ext cx="11033125" cy="171682"/>
          </a:xfrm>
          <a:prstGeom prst="rect">
            <a:avLst/>
          </a:prstGeom>
        </p:spPr>
        <p:txBody>
          <a:bodyPr lIns="0">
            <a:noAutofit/>
          </a:bodyPr>
          <a:lstStyle>
            <a:lvl1pPr marL="0" indent="0">
              <a:buFontTx/>
              <a:buNone/>
              <a:defRPr sz="800" b="0" i="0">
                <a:latin typeface="Seaford" panose="020B0502030303020204" pitchFamily="34" charset="0"/>
                <a:cs typeface="Arial" panose="020B0604020202020204" pitchFamily="34" charset="0"/>
              </a:defRPr>
            </a:lvl1pPr>
            <a:lvl2pPr>
              <a:defRPr sz="1800" b="0" i="0">
                <a:latin typeface="Seaford" panose="020B0502030303020204" pitchFamily="34" charset="0"/>
                <a:cs typeface="Arial" panose="020B0604020202020204" pitchFamily="34" charset="0"/>
              </a:defRPr>
            </a:lvl2pPr>
            <a:lvl3pPr>
              <a:defRPr sz="1800" b="0" i="0">
                <a:latin typeface="Seaford" panose="020B0502030303020204" pitchFamily="34" charset="0"/>
                <a:cs typeface="Arial" panose="020B0604020202020204" pitchFamily="34" charset="0"/>
              </a:defRPr>
            </a:lvl3pPr>
            <a:lvl4pPr>
              <a:defRPr sz="1800" b="0" i="0">
                <a:latin typeface="Seaford" panose="020B0502030303020204" pitchFamily="34" charset="0"/>
                <a:cs typeface="Arial" panose="020B0604020202020204" pitchFamily="34" charset="0"/>
              </a:defRPr>
            </a:lvl4pPr>
            <a:lvl5pPr>
              <a:defRPr sz="1800" b="0" i="0">
                <a:latin typeface="Seaford" panose="020B0502030303020204" pitchFamily="34" charset="0"/>
                <a:cs typeface="Arial" panose="020B0604020202020204" pitchFamily="34" charset="0"/>
              </a:defRPr>
            </a:lvl5pPr>
          </a:lstStyle>
          <a:p>
            <a:pPr lvl="0"/>
            <a:r>
              <a:rPr lang="en-US"/>
              <a:t>Notes 8pts Seaford</a:t>
            </a:r>
          </a:p>
        </p:txBody>
      </p:sp>
    </p:spTree>
    <p:extLst>
      <p:ext uri="{BB962C8B-B14F-4D97-AF65-F5344CB8AC3E}">
        <p14:creationId xmlns:p14="http://schemas.microsoft.com/office/powerpoint/2010/main" val="179511715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720" userDrawn="1">
          <p15:clr>
            <a:srgbClr val="FBAE40"/>
          </p15:clr>
        </p15:guide>
        <p15:guide id="2" pos="360">
          <p15:clr>
            <a:srgbClr val="FBAE40"/>
          </p15:clr>
        </p15:guide>
        <p15:guide id="3" pos="7310">
          <p15:clr>
            <a:srgbClr val="FBAE40"/>
          </p15:clr>
        </p15:guide>
        <p15:guide id="4" orient="horz" pos="3768" userDrawn="1">
          <p15:clr>
            <a:srgbClr val="FBAE40"/>
          </p15:clr>
        </p15:guide>
        <p15:guide id="5" pos="3840">
          <p15:clr>
            <a:srgbClr val="FBAE40"/>
          </p15:clr>
        </p15:guide>
        <p15:guide id="6" pos="3696" userDrawn="1">
          <p15:clr>
            <a:srgbClr val="FBAE40"/>
          </p15:clr>
        </p15:guide>
        <p15:guide id="7" pos="3985">
          <p15:clr>
            <a:srgbClr val="FBAE40"/>
          </p15:clr>
        </p15:guide>
        <p15:guide id="8" orient="horz" pos="2352" userDrawn="1">
          <p15:clr>
            <a:srgbClr val="FBAE40"/>
          </p15:clr>
        </p15:guide>
        <p15:guide id="12" orient="horz" pos="3672" userDrawn="1">
          <p15:clr>
            <a:srgbClr val="FBAE40"/>
          </p15:clr>
        </p15:guide>
        <p15:guide id="14" pos="563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rgbClr val="004B87"/>
        </a:solidFill>
        <a:effectLst/>
      </p:bgPr>
    </p:bg>
    <p:spTree>
      <p:nvGrpSpPr>
        <p:cNvPr id="1" name=""/>
        <p:cNvGrpSpPr/>
        <p:nvPr/>
      </p:nvGrpSpPr>
      <p:grpSpPr>
        <a:xfrm>
          <a:off x="0" y="0"/>
          <a:ext cx="0" cy="0"/>
          <a:chOff x="0" y="0"/>
          <a:chExt cx="0" cy="0"/>
        </a:xfrm>
      </p:grpSpPr>
      <p:pic>
        <p:nvPicPr>
          <p:cNvPr id="12" name="Picture 11" descr="A picture containing icon&#10;&#10;Description automatically generated">
            <a:extLst>
              <a:ext uri="{FF2B5EF4-FFF2-40B4-BE49-F238E27FC236}">
                <a16:creationId xmlns:a16="http://schemas.microsoft.com/office/drawing/2014/main" id="{F76C5191-1D8F-3141-83C5-026CD99F9628}"/>
              </a:ext>
            </a:extLst>
          </p:cNvPr>
          <p:cNvPicPr>
            <a:picLocks noChangeAspect="1"/>
          </p:cNvPicPr>
          <p:nvPr userDrawn="1"/>
        </p:nvPicPr>
        <p:blipFill>
          <a:blip r:embed="rId2">
            <a:alphaModFix amt="5000"/>
          </a:blip>
          <a:stretch>
            <a:fillRect/>
          </a:stretch>
        </p:blipFill>
        <p:spPr>
          <a:xfrm>
            <a:off x="0" y="3347"/>
            <a:ext cx="12192000" cy="6854653"/>
          </a:xfrm>
          <a:prstGeom prst="rect">
            <a:avLst/>
          </a:prstGeom>
        </p:spPr>
      </p:pic>
      <p:sp>
        <p:nvSpPr>
          <p:cNvPr id="3" name="Subtitle 2">
            <a:extLst>
              <a:ext uri="{FF2B5EF4-FFF2-40B4-BE49-F238E27FC236}">
                <a16:creationId xmlns:a16="http://schemas.microsoft.com/office/drawing/2014/main" id="{4B77E95D-3239-584C-92E9-0501E9DCDCF0}"/>
              </a:ext>
            </a:extLst>
          </p:cNvPr>
          <p:cNvSpPr>
            <a:spLocks noGrp="1"/>
          </p:cNvSpPr>
          <p:nvPr>
            <p:ph type="subTitle" idx="1" hasCustomPrompt="1"/>
          </p:nvPr>
        </p:nvSpPr>
        <p:spPr>
          <a:xfrm>
            <a:off x="2426400" y="2244991"/>
            <a:ext cx="8927400" cy="1655762"/>
          </a:xfrm>
          <a:prstGeom prst="rect">
            <a:avLst/>
          </a:prstGeom>
        </p:spPr>
        <p:txBody>
          <a:bodyPr lIns="0">
            <a:noAutofit/>
          </a:bodyPr>
          <a:lstStyle>
            <a:lvl1pPr marL="0" marR="0" indent="0" algn="l" defTabSz="914400" rtl="0" eaLnBrk="1" fontAlgn="auto" latinLnBrk="0" hangingPunct="1">
              <a:lnSpc>
                <a:spcPct val="90000"/>
              </a:lnSpc>
              <a:spcBef>
                <a:spcPts val="300"/>
              </a:spcBef>
              <a:spcAft>
                <a:spcPts val="0"/>
              </a:spcAft>
              <a:buClrTx/>
              <a:buSzTx/>
              <a:buFont typeface="Arial" panose="020B0604020202020204" pitchFamily="34" charset="0"/>
              <a:buNone/>
              <a:tabLst/>
              <a:defRPr sz="1400" b="0" i="0">
                <a:solidFill>
                  <a:schemeClr val="bg1"/>
                </a:solidFill>
                <a:latin typeface="Seaford" panose="020B0502030303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1215 K Street, Suite 700  </a:t>
            </a:r>
          </a:p>
          <a:p>
            <a:r>
              <a:rPr lang="en-US"/>
              <a:t>Sacramento, CA 95814</a:t>
            </a:r>
          </a:p>
          <a:p>
            <a:r>
              <a:rPr lang="en-US"/>
              <a:t>(916) 443-7401</a:t>
            </a:r>
          </a:p>
          <a:p>
            <a:r>
              <a:rPr lang="en-US" err="1"/>
              <a:t>www.calhospital.org</a:t>
            </a:r>
            <a:r>
              <a:rPr lang="en-US"/>
              <a:t> </a:t>
            </a:r>
          </a:p>
          <a:p>
            <a:r>
              <a:rPr lang="en-US"/>
              <a:t>© California Hospital Association 2021</a:t>
            </a:r>
          </a:p>
        </p:txBody>
      </p:sp>
      <p:sp>
        <p:nvSpPr>
          <p:cNvPr id="4" name="Date Placeholder 3">
            <a:extLst>
              <a:ext uri="{FF2B5EF4-FFF2-40B4-BE49-F238E27FC236}">
                <a16:creationId xmlns:a16="http://schemas.microsoft.com/office/drawing/2014/main" id="{4ACE4297-337A-BF40-8E64-1D1572BC39C5}"/>
              </a:ext>
            </a:extLst>
          </p:cNvPr>
          <p:cNvSpPr>
            <a:spLocks noGrp="1"/>
          </p:cNvSpPr>
          <p:nvPr>
            <p:ph type="dt" sz="half" idx="10"/>
          </p:nvPr>
        </p:nvSpPr>
        <p:spPr>
          <a:xfrm>
            <a:off x="838200" y="6356350"/>
            <a:ext cx="2743200" cy="365125"/>
          </a:xfrm>
          <a:prstGeom prst="rect">
            <a:avLst/>
          </a:prstGeom>
        </p:spPr>
        <p:txBody>
          <a:bodyPr/>
          <a:lstStyle/>
          <a:p>
            <a:fld id="{47F75972-6BA0-D54C-BE46-3F5519C92187}" type="datetime1">
              <a:rPr lang="en-US" smtClean="0"/>
              <a:t>3/6/2024</a:t>
            </a:fld>
            <a:endParaRPr lang="en-US" dirty="0"/>
          </a:p>
        </p:txBody>
      </p:sp>
      <p:sp>
        <p:nvSpPr>
          <p:cNvPr id="5" name="Footer Placeholder 4">
            <a:extLst>
              <a:ext uri="{FF2B5EF4-FFF2-40B4-BE49-F238E27FC236}">
                <a16:creationId xmlns:a16="http://schemas.microsoft.com/office/drawing/2014/main" id="{0F1F9170-5BE7-554E-934C-0CB1252BC5A6}"/>
              </a:ext>
            </a:extLst>
          </p:cNvPr>
          <p:cNvSpPr>
            <a:spLocks noGrp="1"/>
          </p:cNvSpPr>
          <p:nvPr>
            <p:ph type="ftr" sz="quarter" idx="11"/>
          </p:nvPr>
        </p:nvSpPr>
        <p:spPr>
          <a:xfrm>
            <a:off x="4038600" y="6356350"/>
            <a:ext cx="4114800" cy="365125"/>
          </a:xfrm>
          <a:prstGeom prst="rect">
            <a:avLst/>
          </a:prstGeom>
        </p:spPr>
        <p:txBody>
          <a:bodyPr/>
          <a:lstStyle/>
          <a:p>
            <a:r>
              <a:rPr lang="en-US" dirty="0"/>
              <a:t>CALIFORNIA HOSPITAL ASSOCIATION</a:t>
            </a:r>
          </a:p>
        </p:txBody>
      </p:sp>
      <p:sp>
        <p:nvSpPr>
          <p:cNvPr id="6" name="Slide Number Placeholder 5">
            <a:extLst>
              <a:ext uri="{FF2B5EF4-FFF2-40B4-BE49-F238E27FC236}">
                <a16:creationId xmlns:a16="http://schemas.microsoft.com/office/drawing/2014/main" id="{8737B4FF-8259-3045-8C56-F0A223D69C51}"/>
              </a:ext>
            </a:extLst>
          </p:cNvPr>
          <p:cNvSpPr>
            <a:spLocks noGrp="1"/>
          </p:cNvSpPr>
          <p:nvPr>
            <p:ph type="sldNum" sz="quarter" idx="12"/>
          </p:nvPr>
        </p:nvSpPr>
        <p:spPr>
          <a:xfrm>
            <a:off x="8610600" y="6356350"/>
            <a:ext cx="2743200" cy="365125"/>
          </a:xfrm>
          <a:prstGeom prst="rect">
            <a:avLst/>
          </a:prstGeom>
        </p:spPr>
        <p:txBody>
          <a:bodyPr/>
          <a:lstStyle/>
          <a:p>
            <a:fld id="{C5F27E2F-9BA8-EA44-97EA-98E8CF67F8E7}" type="slidenum">
              <a:rPr lang="en-US" smtClean="0"/>
              <a:t>‹#›</a:t>
            </a:fld>
            <a:endParaRPr lang="en-US" dirty="0"/>
          </a:p>
        </p:txBody>
      </p:sp>
      <p:pic>
        <p:nvPicPr>
          <p:cNvPr id="11" name="Picture 10" descr="A picture containing graphical user interface&#10;&#10;Description automatically generated">
            <a:extLst>
              <a:ext uri="{FF2B5EF4-FFF2-40B4-BE49-F238E27FC236}">
                <a16:creationId xmlns:a16="http://schemas.microsoft.com/office/drawing/2014/main" id="{6A0D67AE-B14E-E441-806A-F98C3C29E9C3}"/>
              </a:ext>
            </a:extLst>
          </p:cNvPr>
          <p:cNvPicPr>
            <a:picLocks noChangeAspect="1"/>
          </p:cNvPicPr>
          <p:nvPr userDrawn="1"/>
        </p:nvPicPr>
        <p:blipFill>
          <a:blip r:embed="rId3">
            <a:alphaModFix amt="50000"/>
          </a:blip>
          <a:stretch>
            <a:fillRect/>
          </a:stretch>
        </p:blipFill>
        <p:spPr>
          <a:xfrm>
            <a:off x="914400" y="2264283"/>
            <a:ext cx="1153287" cy="364617"/>
          </a:xfrm>
          <a:prstGeom prst="rect">
            <a:avLst/>
          </a:prstGeom>
        </p:spPr>
      </p:pic>
    </p:spTree>
    <p:extLst>
      <p:ext uri="{BB962C8B-B14F-4D97-AF65-F5344CB8AC3E}">
        <p14:creationId xmlns:p14="http://schemas.microsoft.com/office/powerpoint/2010/main" val="33793611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1656">
          <p15:clr>
            <a:srgbClr val="FBAE40"/>
          </p15:clr>
        </p15:guide>
        <p15:guide id="2" pos="576">
          <p15:clr>
            <a:srgbClr val="FBAE40"/>
          </p15:clr>
        </p15:guide>
        <p15:guide id="3" orient="horz" pos="192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cSld name="1_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6903C4C-2D32-854C-B253-1560597512EA}"/>
              </a:ext>
            </a:extLst>
          </p:cNvPr>
          <p:cNvSpPr/>
          <p:nvPr/>
        </p:nvSpPr>
        <p:spPr>
          <a:xfrm>
            <a:off x="-2" y="618509"/>
            <a:ext cx="12222738" cy="6239491"/>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tlCol="0" anchor="ctr"/>
          <a:lstStyle/>
          <a:p>
            <a:pPr algn="ctr"/>
            <a:endParaRPr lang="en-US" sz="1800" b="0" i="0">
              <a:latin typeface="Seaford" panose="020B0502030303020204" pitchFamily="34" charset="0"/>
            </a:endParaRPr>
          </a:p>
        </p:txBody>
      </p:sp>
      <p:sp>
        <p:nvSpPr>
          <p:cNvPr id="7" name="Rectangle 6">
            <a:extLst>
              <a:ext uri="{FF2B5EF4-FFF2-40B4-BE49-F238E27FC236}">
                <a16:creationId xmlns:a16="http://schemas.microsoft.com/office/drawing/2014/main" id="{041A1DA4-4EB6-D24E-A0C0-BE904EB07F2B}"/>
              </a:ext>
            </a:extLst>
          </p:cNvPr>
          <p:cNvSpPr/>
          <p:nvPr/>
        </p:nvSpPr>
        <p:spPr>
          <a:xfrm>
            <a:off x="0" y="-2"/>
            <a:ext cx="12192000" cy="822960"/>
          </a:xfrm>
          <a:prstGeom prst="rect">
            <a:avLst/>
          </a:prstGeom>
          <a:solidFill>
            <a:srgbClr val="004B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Seaford" panose="020B0502030303020204" pitchFamily="34" charset="0"/>
            </a:endParaRPr>
          </a:p>
        </p:txBody>
      </p:sp>
      <p:sp>
        <p:nvSpPr>
          <p:cNvPr id="2" name="Title 1">
            <a:extLst>
              <a:ext uri="{FF2B5EF4-FFF2-40B4-BE49-F238E27FC236}">
                <a16:creationId xmlns:a16="http://schemas.microsoft.com/office/drawing/2014/main" id="{B19ACE92-3C65-E24D-8FEB-7425FE472AB1}"/>
              </a:ext>
            </a:extLst>
          </p:cNvPr>
          <p:cNvSpPr>
            <a:spLocks noGrp="1"/>
          </p:cNvSpPr>
          <p:nvPr>
            <p:ph type="title" hasCustomPrompt="1"/>
          </p:nvPr>
        </p:nvSpPr>
        <p:spPr>
          <a:xfrm>
            <a:off x="-1" y="14346"/>
            <a:ext cx="12191999" cy="808611"/>
          </a:xfrm>
          <a:prstGeom prst="rect">
            <a:avLst/>
          </a:prstGeom>
        </p:spPr>
        <p:txBody>
          <a:bodyPr lIns="548640" tIns="91440" bIns="91440" anchor="ctr">
            <a:noAutofit/>
          </a:bodyPr>
          <a:lstStyle>
            <a:lvl1pPr fontAlgn="b">
              <a:spcBef>
                <a:spcPts val="0"/>
              </a:spcBef>
              <a:defRPr sz="3000" b="0" i="0">
                <a:solidFill>
                  <a:schemeClr val="bg1"/>
                </a:solidFill>
                <a:latin typeface="Seaford" panose="020B0502030303020204" pitchFamily="34" charset="0"/>
                <a:cs typeface="Arial" panose="020B0604020202020204" pitchFamily="34" charset="0"/>
              </a:defRPr>
            </a:lvl1pPr>
          </a:lstStyle>
          <a:p>
            <a:r>
              <a:rPr lang="en-US"/>
              <a:t>Click to edit Master one line title style</a:t>
            </a:r>
          </a:p>
        </p:txBody>
      </p:sp>
      <p:sp>
        <p:nvSpPr>
          <p:cNvPr id="4" name="Date Placeholder 3">
            <a:extLst>
              <a:ext uri="{FF2B5EF4-FFF2-40B4-BE49-F238E27FC236}">
                <a16:creationId xmlns:a16="http://schemas.microsoft.com/office/drawing/2014/main" id="{5F8ECBF1-E5CA-8F42-A361-94A97D36D5A9}"/>
              </a:ext>
            </a:extLst>
          </p:cNvPr>
          <p:cNvSpPr>
            <a:spLocks noGrp="1"/>
          </p:cNvSpPr>
          <p:nvPr>
            <p:ph type="dt" sz="half" idx="10"/>
          </p:nvPr>
        </p:nvSpPr>
        <p:spPr>
          <a:xfrm>
            <a:off x="457200" y="6224737"/>
            <a:ext cx="3124200" cy="365125"/>
          </a:xfrm>
          <a:prstGeom prst="rect">
            <a:avLst/>
          </a:prstGeom>
        </p:spPr>
        <p:txBody>
          <a:bodyPr/>
          <a:lstStyle/>
          <a:p>
            <a:fld id="{99DDDB27-8A35-4176-90BE-69295E51F49B}" type="datetimeFigureOut">
              <a:rPr lang="en-US" smtClean="0"/>
              <a:t>3/6/2024</a:t>
            </a:fld>
            <a:endParaRPr lang="en-US"/>
          </a:p>
        </p:txBody>
      </p:sp>
      <p:sp>
        <p:nvSpPr>
          <p:cNvPr id="5" name="Footer Placeholder 4">
            <a:extLst>
              <a:ext uri="{FF2B5EF4-FFF2-40B4-BE49-F238E27FC236}">
                <a16:creationId xmlns:a16="http://schemas.microsoft.com/office/drawing/2014/main" id="{FA6E8998-0CC0-E245-A49A-2033B9A2EDA2}"/>
              </a:ext>
            </a:extLst>
          </p:cNvPr>
          <p:cNvSpPr>
            <a:spLocks noGrp="1"/>
          </p:cNvSpPr>
          <p:nvPr>
            <p:ph type="ftr" sz="quarter" idx="11"/>
          </p:nvPr>
        </p:nvSpPr>
        <p:spPr>
          <a:xfrm>
            <a:off x="4038599" y="6224737"/>
            <a:ext cx="7315201" cy="365125"/>
          </a:xfrm>
          <a:prstGeom prst="rect">
            <a:avLst/>
          </a:prstGeom>
        </p:spPr>
        <p:txBody>
          <a:bodyPr/>
          <a:lstStyle>
            <a:lvl1pPr algn="r">
              <a:defRPr/>
            </a:lvl1pPr>
          </a:lstStyle>
          <a:p>
            <a:endParaRPr lang="en-US"/>
          </a:p>
        </p:txBody>
      </p:sp>
      <p:sp>
        <p:nvSpPr>
          <p:cNvPr id="6" name="Slide Number Placeholder 5">
            <a:extLst>
              <a:ext uri="{FF2B5EF4-FFF2-40B4-BE49-F238E27FC236}">
                <a16:creationId xmlns:a16="http://schemas.microsoft.com/office/drawing/2014/main" id="{337033B5-E7FF-9948-A77F-9F08303574F0}"/>
              </a:ext>
            </a:extLst>
          </p:cNvPr>
          <p:cNvSpPr>
            <a:spLocks noGrp="1"/>
          </p:cNvSpPr>
          <p:nvPr>
            <p:ph type="sldNum" sz="quarter" idx="12"/>
          </p:nvPr>
        </p:nvSpPr>
        <p:spPr>
          <a:xfrm>
            <a:off x="11379781" y="6224736"/>
            <a:ext cx="311727" cy="365125"/>
          </a:xfrm>
          <a:prstGeom prst="rect">
            <a:avLst/>
          </a:prstGeom>
        </p:spPr>
        <p:txBody>
          <a:bodyPr rIns="91440"/>
          <a:lstStyle/>
          <a:p>
            <a:fld id="{524A0E7F-E5A9-4771-8982-6E7774C18596}" type="slidenum">
              <a:rPr lang="en-US" smtClean="0"/>
              <a:t>‹#›</a:t>
            </a:fld>
            <a:endParaRPr lang="en-US"/>
          </a:p>
        </p:txBody>
      </p:sp>
      <p:pic>
        <p:nvPicPr>
          <p:cNvPr id="8" name="Picture 7" descr="A picture containing graphical user interface&#10;&#10;Description automatically generated">
            <a:extLst>
              <a:ext uri="{FF2B5EF4-FFF2-40B4-BE49-F238E27FC236}">
                <a16:creationId xmlns:a16="http://schemas.microsoft.com/office/drawing/2014/main" id="{5B173A45-9396-7E4A-9E79-60E12592B3C1}"/>
              </a:ext>
            </a:extLst>
          </p:cNvPr>
          <p:cNvPicPr>
            <a:picLocks noChangeAspect="1"/>
          </p:cNvPicPr>
          <p:nvPr/>
        </p:nvPicPr>
        <p:blipFill>
          <a:blip r:embed="rId2">
            <a:alphaModFix amt="50000"/>
          </a:blip>
          <a:stretch>
            <a:fillRect/>
          </a:stretch>
        </p:blipFill>
        <p:spPr>
          <a:xfrm>
            <a:off x="10451338" y="229170"/>
            <a:ext cx="1153287" cy="364617"/>
          </a:xfrm>
          <a:prstGeom prst="rect">
            <a:avLst/>
          </a:prstGeom>
        </p:spPr>
      </p:pic>
      <p:sp>
        <p:nvSpPr>
          <p:cNvPr id="13" name="Content Placeholder 2">
            <a:extLst>
              <a:ext uri="{FF2B5EF4-FFF2-40B4-BE49-F238E27FC236}">
                <a16:creationId xmlns:a16="http://schemas.microsoft.com/office/drawing/2014/main" id="{46681184-69B1-7343-9C7E-757B2A5C22DD}"/>
              </a:ext>
            </a:extLst>
          </p:cNvPr>
          <p:cNvSpPr>
            <a:spLocks noGrp="1"/>
          </p:cNvSpPr>
          <p:nvPr>
            <p:ph sz="half" idx="14" hasCustomPrompt="1"/>
          </p:nvPr>
        </p:nvSpPr>
        <p:spPr>
          <a:xfrm>
            <a:off x="571500" y="5956597"/>
            <a:ext cx="11033125" cy="171682"/>
          </a:xfrm>
          <a:prstGeom prst="rect">
            <a:avLst/>
          </a:prstGeom>
        </p:spPr>
        <p:txBody>
          <a:bodyPr lIns="0">
            <a:noAutofit/>
          </a:bodyPr>
          <a:lstStyle>
            <a:lvl1pPr marL="0" indent="0">
              <a:buFontTx/>
              <a:buNone/>
              <a:defRPr sz="800" b="0" i="0">
                <a:latin typeface="Seaford" panose="020B0502030303020204" pitchFamily="34" charset="0"/>
                <a:cs typeface="Arial" panose="020B0604020202020204" pitchFamily="34" charset="0"/>
              </a:defRPr>
            </a:lvl1pPr>
            <a:lvl2pPr>
              <a:defRPr sz="1800" b="0" i="0">
                <a:latin typeface="Seaford" panose="020B0502030303020204" pitchFamily="34" charset="0"/>
                <a:cs typeface="Arial" panose="020B0604020202020204" pitchFamily="34" charset="0"/>
              </a:defRPr>
            </a:lvl2pPr>
            <a:lvl3pPr>
              <a:defRPr sz="1800" b="0" i="0">
                <a:latin typeface="Seaford" panose="020B0502030303020204" pitchFamily="34" charset="0"/>
                <a:cs typeface="Arial" panose="020B0604020202020204" pitchFamily="34" charset="0"/>
              </a:defRPr>
            </a:lvl3pPr>
            <a:lvl4pPr>
              <a:defRPr sz="1800" b="0" i="0">
                <a:latin typeface="Seaford" panose="020B0502030303020204" pitchFamily="34" charset="0"/>
                <a:cs typeface="Arial" panose="020B0604020202020204" pitchFamily="34" charset="0"/>
              </a:defRPr>
            </a:lvl4pPr>
            <a:lvl5pPr>
              <a:defRPr sz="1800" b="0" i="0">
                <a:latin typeface="Seaford" panose="020B0502030303020204" pitchFamily="34" charset="0"/>
                <a:cs typeface="Arial" panose="020B0604020202020204" pitchFamily="34" charset="0"/>
              </a:defRPr>
            </a:lvl5pPr>
          </a:lstStyle>
          <a:p>
            <a:pPr lvl="0"/>
            <a:r>
              <a:rPr lang="en-US"/>
              <a:t>Notes 8pts Seaford</a:t>
            </a:r>
          </a:p>
        </p:txBody>
      </p:sp>
      <p:sp>
        <p:nvSpPr>
          <p:cNvPr id="12" name="Content Placeholder 2">
            <a:extLst>
              <a:ext uri="{FF2B5EF4-FFF2-40B4-BE49-F238E27FC236}">
                <a16:creationId xmlns:a16="http://schemas.microsoft.com/office/drawing/2014/main" id="{74F39B9F-0982-4940-8287-03AB183CFFBF}"/>
              </a:ext>
            </a:extLst>
          </p:cNvPr>
          <p:cNvSpPr>
            <a:spLocks noGrp="1"/>
          </p:cNvSpPr>
          <p:nvPr>
            <p:ph sz="half" idx="13"/>
          </p:nvPr>
        </p:nvSpPr>
        <p:spPr>
          <a:xfrm>
            <a:off x="571501" y="1143001"/>
            <a:ext cx="11033124" cy="4686300"/>
          </a:xfrm>
          <a:prstGeom prst="rect">
            <a:avLst/>
          </a:prstGeom>
        </p:spPr>
        <p:txBody>
          <a:bodyPr wrap="square" lIns="0" tIns="0" rIns="91440">
            <a:noAutofit/>
          </a:bodyPr>
          <a:lstStyle>
            <a:lvl1pPr marL="0" indent="0">
              <a:spcBef>
                <a:spcPts val="0"/>
              </a:spcBef>
              <a:spcAft>
                <a:spcPts val="600"/>
              </a:spcAft>
              <a:buFontTx/>
              <a:buNone/>
              <a:defRPr sz="2300" b="0" i="0">
                <a:latin typeface="Seaford" panose="020B0502030303020204" pitchFamily="34" charset="0"/>
                <a:cs typeface="Arial" panose="020B0604020202020204" pitchFamily="34" charset="0"/>
              </a:defRPr>
            </a:lvl1pPr>
            <a:lvl2pPr marL="347663" indent="-230188">
              <a:spcBef>
                <a:spcPts val="0"/>
              </a:spcBef>
              <a:spcAft>
                <a:spcPts val="600"/>
              </a:spcAft>
              <a:buClr>
                <a:schemeClr val="tx1"/>
              </a:buClr>
              <a:tabLst/>
              <a:defRPr sz="2000" b="0" i="0">
                <a:latin typeface="Seaford" panose="020B0502030303020204" pitchFamily="34" charset="0"/>
                <a:cs typeface="Arial" panose="020B0604020202020204" pitchFamily="34" charset="0"/>
              </a:defRPr>
            </a:lvl2pPr>
            <a:lvl3pPr marL="571500" indent="-230188">
              <a:spcBef>
                <a:spcPts val="0"/>
              </a:spcBef>
              <a:spcAft>
                <a:spcPts val="600"/>
              </a:spcAft>
              <a:buClr>
                <a:schemeClr val="bg1">
                  <a:lumMod val="65000"/>
                </a:schemeClr>
              </a:buClr>
              <a:tabLst/>
              <a:defRPr sz="2000" b="0" i="0">
                <a:latin typeface="Seaford" panose="020B0502030303020204" pitchFamily="34" charset="0"/>
                <a:cs typeface="Arial" panose="020B0604020202020204" pitchFamily="34" charset="0"/>
              </a:defRPr>
            </a:lvl3pPr>
            <a:lvl4pPr marL="801688" indent="-230188">
              <a:spcBef>
                <a:spcPts val="0"/>
              </a:spcBef>
              <a:spcAft>
                <a:spcPts val="600"/>
              </a:spcAft>
              <a:buClr>
                <a:schemeClr val="accent2"/>
              </a:buClr>
              <a:tabLst/>
              <a:defRPr sz="2000" b="0" i="0">
                <a:latin typeface="Seaford" panose="020B0502030303020204" pitchFamily="34" charset="0"/>
                <a:cs typeface="Arial" panose="020B0604020202020204" pitchFamily="34" charset="0"/>
              </a:defRPr>
            </a:lvl4pPr>
            <a:lvl5pPr marL="1031875" indent="-230188">
              <a:spcBef>
                <a:spcPts val="0"/>
              </a:spcBef>
              <a:spcAft>
                <a:spcPts val="600"/>
              </a:spcAft>
              <a:buClr>
                <a:schemeClr val="accent2">
                  <a:lumMod val="60000"/>
                  <a:lumOff val="40000"/>
                </a:schemeClr>
              </a:buClr>
              <a:tabLst/>
              <a:defRPr sz="2000" b="0" i="0">
                <a:latin typeface="Seaford" panose="020B0502030303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61812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720">
          <p15:clr>
            <a:srgbClr val="FBAE40"/>
          </p15:clr>
        </p15:guide>
        <p15:guide id="2" pos="360">
          <p15:clr>
            <a:srgbClr val="FBAE40"/>
          </p15:clr>
        </p15:guide>
        <p15:guide id="3" pos="7310">
          <p15:clr>
            <a:srgbClr val="FBAE40"/>
          </p15:clr>
        </p15:guide>
        <p15:guide id="4" orient="horz" pos="3768">
          <p15:clr>
            <a:srgbClr val="FBAE40"/>
          </p15:clr>
        </p15:guide>
        <p15:guide id="5" pos="3840">
          <p15:clr>
            <a:srgbClr val="FBAE40"/>
          </p15:clr>
        </p15:guide>
        <p15:guide id="6" pos="3696">
          <p15:clr>
            <a:srgbClr val="FBAE40"/>
          </p15:clr>
        </p15:guide>
        <p15:guide id="7" pos="3985">
          <p15:clr>
            <a:srgbClr val="FBAE40"/>
          </p15:clr>
        </p15:guide>
        <p15:guide id="8" orient="horz" pos="2352">
          <p15:clr>
            <a:srgbClr val="FBAE40"/>
          </p15:clr>
        </p15:guide>
        <p15:guide id="9" pos="2112">
          <p15:clr>
            <a:srgbClr val="FBAE40"/>
          </p15:clr>
        </p15:guide>
        <p15:guide id="10" pos="2970">
          <p15:clr>
            <a:srgbClr val="FBAE40"/>
          </p15:clr>
        </p15:guide>
        <p15:guide id="12" orient="horz" pos="3672">
          <p15:clr>
            <a:srgbClr val="FBAE40"/>
          </p15:clr>
        </p15:guide>
        <p15:guide id="13" orient="horz" pos="3359">
          <p15:clr>
            <a:srgbClr val="FBAE40"/>
          </p15:clr>
        </p15:guide>
        <p15:guide id="14" pos="56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456B66E3-B795-73FB-3C99-8B7133D88FAE}"/>
              </a:ext>
            </a:extLst>
          </p:cNvPr>
          <p:cNvGraphicFramePr>
            <a:graphicFrameLocks noChangeAspect="1"/>
          </p:cNvGraphicFramePr>
          <p:nvPr userDrawn="1">
            <p:custDataLst>
              <p:tags r:id="rId7"/>
            </p:custDataLst>
            <p:extLst>
              <p:ext uri="{D42A27DB-BD31-4B8C-83A1-F6EECF244321}">
                <p14:modId xmlns:p14="http://schemas.microsoft.com/office/powerpoint/2010/main" val="32525810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278" imgH="278" progId="TCLayout.ActiveDocument.1">
                  <p:embed/>
                </p:oleObj>
              </mc:Choice>
              <mc:Fallback>
                <p:oleObj name="think-cell Slide" r:id="rId8" imgW="278" imgH="278" progId="TCLayout.ActiveDocument.1">
                  <p:embed/>
                  <p:pic>
                    <p:nvPicPr>
                      <p:cNvPr id="3" name="think-cell data - do not delete" hidden="1">
                        <a:extLst>
                          <a:ext uri="{FF2B5EF4-FFF2-40B4-BE49-F238E27FC236}">
                            <a16:creationId xmlns:a16="http://schemas.microsoft.com/office/drawing/2014/main" id="{456B66E3-B795-73FB-3C99-8B7133D88FAE}"/>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4" name="Date Placeholder 3">
            <a:extLst>
              <a:ext uri="{FF2B5EF4-FFF2-40B4-BE49-F238E27FC236}">
                <a16:creationId xmlns:a16="http://schemas.microsoft.com/office/drawing/2014/main" id="{72950153-1E13-054C-B8F0-E378323C32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Seaford" panose="020B0502030303020204" pitchFamily="34" charset="0"/>
              </a:defRPr>
            </a:lvl1pPr>
          </a:lstStyle>
          <a:p>
            <a:fld id="{EF2FB25D-8168-174F-8C2C-F36D48CE0324}" type="datetime1">
              <a:rPr lang="en-US" smtClean="0"/>
              <a:pPr/>
              <a:t>3/6/2024</a:t>
            </a:fld>
            <a:endParaRPr lang="en-US" dirty="0"/>
          </a:p>
        </p:txBody>
      </p:sp>
      <p:sp>
        <p:nvSpPr>
          <p:cNvPr id="5" name="Footer Placeholder 4">
            <a:extLst>
              <a:ext uri="{FF2B5EF4-FFF2-40B4-BE49-F238E27FC236}">
                <a16:creationId xmlns:a16="http://schemas.microsoft.com/office/drawing/2014/main" id="{531E5F9E-3A0B-3747-8625-6A765D5D1B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600" b="0" i="0">
                <a:solidFill>
                  <a:schemeClr val="tx1">
                    <a:tint val="75000"/>
                  </a:schemeClr>
                </a:solidFill>
                <a:latin typeface="Seaford" panose="020B0502030303020204" pitchFamily="34" charset="0"/>
              </a:defRPr>
            </a:lvl1pPr>
          </a:lstStyle>
          <a:p>
            <a:r>
              <a:rPr lang="en-US" dirty="0"/>
              <a:t>CALIFORNIA HOSPITAL ASSOCIATION</a:t>
            </a:r>
          </a:p>
        </p:txBody>
      </p:sp>
      <p:sp>
        <p:nvSpPr>
          <p:cNvPr id="6" name="Slide Number Placeholder 5">
            <a:extLst>
              <a:ext uri="{FF2B5EF4-FFF2-40B4-BE49-F238E27FC236}">
                <a16:creationId xmlns:a16="http://schemas.microsoft.com/office/drawing/2014/main" id="{D28B8BDE-B7CD-8D48-8C7D-88E4942F68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600" b="0" i="0">
                <a:solidFill>
                  <a:schemeClr val="tx1">
                    <a:tint val="75000"/>
                  </a:schemeClr>
                </a:solidFill>
                <a:latin typeface="Seaford" panose="020B0502030303020204" pitchFamily="34" charset="0"/>
              </a:defRPr>
            </a:lvl1pPr>
          </a:lstStyle>
          <a:p>
            <a:fld id="{C5F27E2F-9BA8-EA44-97EA-98E8CF67F8E7}" type="slidenum">
              <a:rPr lang="en-US" smtClean="0"/>
              <a:pPr/>
              <a:t>‹#›</a:t>
            </a:fld>
            <a:endParaRPr lang="en-US" dirty="0"/>
          </a:p>
        </p:txBody>
      </p:sp>
      <p:sp>
        <p:nvSpPr>
          <p:cNvPr id="7" name="Title Placeholder 6">
            <a:extLst>
              <a:ext uri="{FF2B5EF4-FFF2-40B4-BE49-F238E27FC236}">
                <a16:creationId xmlns:a16="http://schemas.microsoft.com/office/drawing/2014/main" id="{84FF6D27-7A15-EA4A-AC15-8A7EA4541F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Tree>
    <p:extLst>
      <p:ext uri="{BB962C8B-B14F-4D97-AF65-F5344CB8AC3E}">
        <p14:creationId xmlns:p14="http://schemas.microsoft.com/office/powerpoint/2010/main" val="1647471327"/>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2" r:id="rId3"/>
    <p:sldLayoutId id="2147483674" r:id="rId4"/>
    <p:sldLayoutId id="2147483676" r:id="rId5"/>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dt="0"/>
  <p:txStyles>
    <p:titleStyle>
      <a:lvl1pPr algn="l" defTabSz="914400" rtl="0" eaLnBrk="1" latinLnBrk="0" hangingPunct="1">
        <a:lnSpc>
          <a:spcPct val="90000"/>
        </a:lnSpc>
        <a:spcBef>
          <a:spcPct val="0"/>
        </a:spcBef>
        <a:buNone/>
        <a:defRPr sz="44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1pPr>
      <a:lvl2pPr marL="347663" indent="-230188" algn="l" defTabSz="914400" rtl="0" eaLnBrk="1" latinLnBrk="0" hangingPunct="1">
        <a:lnSpc>
          <a:spcPct val="90000"/>
        </a:lnSpc>
        <a:spcBef>
          <a:spcPts val="500"/>
        </a:spcBef>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2pPr>
      <a:lvl3pPr marL="571500" indent="-230188" algn="l" defTabSz="914400" rtl="0" eaLnBrk="1" latinLnBrk="0" hangingPunct="1">
        <a:lnSpc>
          <a:spcPct val="90000"/>
        </a:lnSpc>
        <a:spcBef>
          <a:spcPts val="500"/>
        </a:spcBef>
        <a:buClr>
          <a:srgbClr val="00B050"/>
        </a:buClr>
        <a:buSzPct val="100000"/>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3pPr>
      <a:lvl4pPr marL="801688" indent="-230188" algn="l" defTabSz="914400" rtl="0" eaLnBrk="1" latinLnBrk="0" hangingPunct="1">
        <a:lnSpc>
          <a:spcPct val="90000"/>
        </a:lnSpc>
        <a:spcBef>
          <a:spcPts val="500"/>
        </a:spcBef>
        <a:buClr>
          <a:srgbClr val="004B87"/>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4pPr>
      <a:lvl5pPr marL="1031875" indent="-230188" algn="l" defTabSz="914400" rtl="0" eaLnBrk="1" latinLnBrk="0" hangingPunct="1">
        <a:lnSpc>
          <a:spcPct val="90000"/>
        </a:lnSpc>
        <a:spcBef>
          <a:spcPts val="500"/>
        </a:spcBef>
        <a:buClr>
          <a:schemeClr val="accent3"/>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5.emf"/><Relationship Id="rId4" Type="http://schemas.openxmlformats.org/officeDocument/2006/relationships/hyperlink" Target="https://www.americashealthrankings.org/explore/measures/pct_65plus/CA"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healthaffairs.org/doi/full/10.1377/hlthaff.2017.0218" TargetMode="External"/><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11.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xml"/><Relationship Id="rId6" Type="http://schemas.openxmlformats.org/officeDocument/2006/relationships/image" Target="../media/image16.emf"/><Relationship Id="rId5" Type="http://schemas.openxmlformats.org/officeDocument/2006/relationships/image" Target="../media/image1.emf"/><Relationship Id="rId4" Type="http://schemas.openxmlformats.org/officeDocument/2006/relationships/oleObject" Target="../embeddings/oleObject4.bin"/></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hyperlink" Target="https://data.medicaid.gov/dataset/6165f45b-ca93-5bb5-9d06-db29c692a360/data" TargetMode="External"/><Relationship Id="rId7"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hyperlink" Target="https://www.kff.org/other/state-indicator/total-residents/?activeTab=graph&amp;currentTimeframe=0&amp;startTimeframe=3&amp;sortModel=%7B%22colId%22:%22Location%22,%22sort%22:%22asc%22%7D"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https://laborcenter.berkeley.edu/californias-uninsured-in-2024/" TargetMode="External"/><Relationship Id="rId5" Type="http://schemas.openxmlformats.org/officeDocument/2006/relationships/hyperlink" Target="https://www.kff.org/medicaid/issue-brief/medicaid-enrollment-spending-growth-fy-2022-2023/" TargetMode="External"/><Relationship Id="rId4" Type="http://schemas.openxmlformats.org/officeDocument/2006/relationships/image" Target="../media/image23.emf"/></Relationships>
</file>

<file path=ppt/slides/_rels/slide2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notesSlide" Target="../notesSlides/notesSlide10.xml"/><Relationship Id="rId7" Type="http://schemas.openxmlformats.org/officeDocument/2006/relationships/hyperlink" Target="https://www.americashealthrankings.org/explore/measures/HealthInsurance/CA" TargetMode="External"/><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image" Target="../media/image24.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image" Target="../media/image26.emf"/><Relationship Id="rId5" Type="http://schemas.openxmlformats.org/officeDocument/2006/relationships/image" Target="../media/image1.emf"/><Relationship Id="rId4" Type="http://schemas.openxmlformats.org/officeDocument/2006/relationships/oleObject" Target="../embeddings/oleObject6.bin"/></Relationships>
</file>

<file path=ppt/slides/_rels/slide31.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8.tmp"/><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hyperlink" Target="https://kpmgus.sharepoint.com/sites/US-CHACostTargetEstimation/Shared%20Documents/General/Goal%202/Research%20&amp;%20Relevant%20Docs/OHCA%20December-2023-Board-Meeting-Presentation.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8.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1.emf"/><Relationship Id="rId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32.emf"/><Relationship Id="rId2" Type="http://schemas.openxmlformats.org/officeDocument/2006/relationships/slideLayout" Target="../slideLayouts/slideLayout3.xml"/><Relationship Id="rId1" Type="http://schemas.openxmlformats.org/officeDocument/2006/relationships/tags" Target="../tags/tag8.xml"/><Relationship Id="rId6" Type="http://schemas.openxmlformats.org/officeDocument/2006/relationships/image" Target="../media/image31.emf"/><Relationship Id="rId5" Type="http://schemas.openxmlformats.org/officeDocument/2006/relationships/image" Target="../media/image1.emf"/><Relationship Id="rId4" Type="http://schemas.openxmlformats.org/officeDocument/2006/relationships/oleObject" Target="../embeddings/oleObject8.bin"/></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9.xml"/><Relationship Id="rId6" Type="http://schemas.openxmlformats.org/officeDocument/2006/relationships/image" Target="../media/image34.emf"/><Relationship Id="rId5" Type="http://schemas.openxmlformats.org/officeDocument/2006/relationships/oleObject" Target="../embeddings/oleObject9.bin"/><Relationship Id="rId4" Type="http://schemas.openxmlformats.org/officeDocument/2006/relationships/image" Target="../media/image33.emf"/></Relationships>
</file>

<file path=ppt/slides/_rels/slide4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DD9AE-EFCF-4241-A4ED-D9AAD3B81097}"/>
              </a:ext>
            </a:extLst>
          </p:cNvPr>
          <p:cNvSpPr>
            <a:spLocks noGrp="1"/>
          </p:cNvSpPr>
          <p:nvPr>
            <p:ph type="ctrTitle"/>
          </p:nvPr>
        </p:nvSpPr>
        <p:spPr>
          <a:xfrm>
            <a:off x="914400" y="1586001"/>
            <a:ext cx="10439400" cy="1655762"/>
          </a:xfrm>
        </p:spPr>
        <p:txBody>
          <a:bodyPr/>
          <a:lstStyle/>
          <a:p>
            <a:r>
              <a:rPr lang="en-US" dirty="0"/>
              <a:t>Office of Health Care Affordability Background</a:t>
            </a:r>
          </a:p>
        </p:txBody>
      </p:sp>
      <p:sp>
        <p:nvSpPr>
          <p:cNvPr id="4" name="Footer Placeholder 3">
            <a:extLst>
              <a:ext uri="{FF2B5EF4-FFF2-40B4-BE49-F238E27FC236}">
                <a16:creationId xmlns:a16="http://schemas.microsoft.com/office/drawing/2014/main" id="{864DB585-9DC1-0740-9735-CA06D472E402}"/>
              </a:ext>
            </a:extLst>
          </p:cNvPr>
          <p:cNvSpPr>
            <a:spLocks noGrp="1"/>
          </p:cNvSpPr>
          <p:nvPr>
            <p:ph type="ftr" sz="quarter" idx="11"/>
          </p:nvPr>
        </p:nvSpPr>
        <p:spPr/>
        <p:txBody>
          <a:bodyPr/>
          <a:lstStyle/>
          <a:p>
            <a:r>
              <a:rPr lang="en-US" dirty="0"/>
              <a:t>CALIFORNIA HOSPITAL ASSOCIATION</a:t>
            </a:r>
          </a:p>
        </p:txBody>
      </p:sp>
      <p:sp>
        <p:nvSpPr>
          <p:cNvPr id="5" name="Slide Number Placeholder 4">
            <a:extLst>
              <a:ext uri="{FF2B5EF4-FFF2-40B4-BE49-F238E27FC236}">
                <a16:creationId xmlns:a16="http://schemas.microsoft.com/office/drawing/2014/main" id="{8B7E0DC0-552E-D546-87BF-3B49E6CDAA06}"/>
              </a:ext>
            </a:extLst>
          </p:cNvPr>
          <p:cNvSpPr>
            <a:spLocks noGrp="1"/>
          </p:cNvSpPr>
          <p:nvPr>
            <p:ph type="sldNum" sz="quarter" idx="12"/>
          </p:nvPr>
        </p:nvSpPr>
        <p:spPr/>
        <p:txBody>
          <a:bodyPr/>
          <a:lstStyle/>
          <a:p>
            <a:fld id="{C5F27E2F-9BA8-EA44-97EA-98E8CF67F8E7}" type="slidenum">
              <a:rPr lang="en-US" smtClean="0"/>
              <a:t>1</a:t>
            </a:fld>
            <a:endParaRPr lang="en-US" dirty="0"/>
          </a:p>
        </p:txBody>
      </p:sp>
    </p:spTree>
    <p:extLst>
      <p:ext uri="{BB962C8B-B14F-4D97-AF65-F5344CB8AC3E}">
        <p14:creationId xmlns:p14="http://schemas.microsoft.com/office/powerpoint/2010/main" val="36796127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9A55D-9ACD-F9A2-F503-4E23E279E09F}"/>
              </a:ext>
            </a:extLst>
          </p:cNvPr>
          <p:cNvSpPr>
            <a:spLocks noGrp="1"/>
          </p:cNvSpPr>
          <p:nvPr>
            <p:ph type="title"/>
          </p:nvPr>
        </p:nvSpPr>
        <p:spPr/>
        <p:txBody>
          <a:bodyPr/>
          <a:lstStyle/>
          <a:p>
            <a:r>
              <a:rPr lang="en-US" dirty="0"/>
              <a:t>California’s Aging Population Is Growing Faster</a:t>
            </a:r>
          </a:p>
        </p:txBody>
      </p:sp>
      <p:sp>
        <p:nvSpPr>
          <p:cNvPr id="3" name="Footer Placeholder 2">
            <a:extLst>
              <a:ext uri="{FF2B5EF4-FFF2-40B4-BE49-F238E27FC236}">
                <a16:creationId xmlns:a16="http://schemas.microsoft.com/office/drawing/2014/main" id="{573F0B99-CA2C-4B6D-436B-A4A45CE42189}"/>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66F3C996-0BF9-CD00-70F0-C1747E6F88D9}"/>
              </a:ext>
            </a:extLst>
          </p:cNvPr>
          <p:cNvSpPr>
            <a:spLocks noGrp="1"/>
          </p:cNvSpPr>
          <p:nvPr>
            <p:ph type="sldNum" sz="quarter" idx="12"/>
          </p:nvPr>
        </p:nvSpPr>
        <p:spPr/>
        <p:txBody>
          <a:bodyPr/>
          <a:lstStyle/>
          <a:p>
            <a:fld id="{C5F27E2F-9BA8-EA44-97EA-98E8CF67F8E7}" type="slidenum">
              <a:rPr lang="en-US" smtClean="0"/>
              <a:t>10</a:t>
            </a:fld>
            <a:endParaRPr lang="en-US" dirty="0"/>
          </a:p>
        </p:txBody>
      </p:sp>
      <p:graphicFrame>
        <p:nvGraphicFramePr>
          <p:cNvPr id="7" name="Chart 6">
            <a:extLst>
              <a:ext uri="{FF2B5EF4-FFF2-40B4-BE49-F238E27FC236}">
                <a16:creationId xmlns:a16="http://schemas.microsoft.com/office/drawing/2014/main" id="{3B9CA856-2D4A-F61C-F1DD-A0EAF6977556}"/>
              </a:ext>
            </a:extLst>
          </p:cNvPr>
          <p:cNvGraphicFramePr>
            <a:graphicFrameLocks/>
          </p:cNvGraphicFramePr>
          <p:nvPr>
            <p:extLst>
              <p:ext uri="{D42A27DB-BD31-4B8C-83A1-F6EECF244321}">
                <p14:modId xmlns:p14="http://schemas.microsoft.com/office/powerpoint/2010/main" val="2745648343"/>
              </p:ext>
            </p:extLst>
          </p:nvPr>
        </p:nvGraphicFramePr>
        <p:xfrm>
          <a:off x="607257" y="1124280"/>
          <a:ext cx="7319886" cy="4144006"/>
        </p:xfrm>
        <a:graphic>
          <a:graphicData uri="http://schemas.openxmlformats.org/drawingml/2006/chart">
            <c:chart xmlns:c="http://schemas.openxmlformats.org/drawingml/2006/chart" xmlns:r="http://schemas.openxmlformats.org/officeDocument/2006/relationships" r:id="rId2"/>
          </a:graphicData>
        </a:graphic>
      </p:graphicFrame>
      <p:sp>
        <p:nvSpPr>
          <p:cNvPr id="17" name="TextBox 16">
            <a:extLst>
              <a:ext uri="{FF2B5EF4-FFF2-40B4-BE49-F238E27FC236}">
                <a16:creationId xmlns:a16="http://schemas.microsoft.com/office/drawing/2014/main" id="{41F8DC67-E225-4A5A-9CE6-0C5D2AC0FF29}"/>
              </a:ext>
            </a:extLst>
          </p:cNvPr>
          <p:cNvSpPr txBox="1"/>
          <p:nvPr/>
        </p:nvSpPr>
        <p:spPr>
          <a:xfrm>
            <a:off x="697345" y="6407298"/>
            <a:ext cx="10540498" cy="200055"/>
          </a:xfrm>
          <a:prstGeom prst="rect">
            <a:avLst/>
          </a:prstGeom>
          <a:noFill/>
        </p:spPr>
        <p:txBody>
          <a:bodyPr wrap="square" rtlCol="0">
            <a:spAutoFit/>
          </a:bodyPr>
          <a:lstStyle/>
          <a:p>
            <a:r>
              <a:rPr lang="en-US" sz="700" dirty="0"/>
              <a:t>Sources – : US Census Population Estimates via County Health Rankings &amp; Roadmaps</a:t>
            </a:r>
          </a:p>
        </p:txBody>
      </p:sp>
      <p:grpSp>
        <p:nvGrpSpPr>
          <p:cNvPr id="5" name="Group 4">
            <a:extLst>
              <a:ext uri="{FF2B5EF4-FFF2-40B4-BE49-F238E27FC236}">
                <a16:creationId xmlns:a16="http://schemas.microsoft.com/office/drawing/2014/main" id="{15ADB3B0-79F9-4285-3FB4-D2D67013205A}"/>
              </a:ext>
            </a:extLst>
          </p:cNvPr>
          <p:cNvGrpSpPr/>
          <p:nvPr/>
        </p:nvGrpSpPr>
        <p:grpSpPr>
          <a:xfrm>
            <a:off x="7927143" y="1124280"/>
            <a:ext cx="3657600" cy="4902553"/>
            <a:chOff x="7927143" y="1430441"/>
            <a:chExt cx="3657600" cy="4902553"/>
          </a:xfrm>
        </p:grpSpPr>
        <p:sp>
          <p:nvSpPr>
            <p:cNvPr id="6" name="Rectangle 5">
              <a:extLst>
                <a:ext uri="{FF2B5EF4-FFF2-40B4-BE49-F238E27FC236}">
                  <a16:creationId xmlns:a16="http://schemas.microsoft.com/office/drawing/2014/main" id="{ACF28862-5B22-8096-A7DB-DC1667C1CC3B}"/>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8" name="Straight Connector 17">
              <a:extLst>
                <a:ext uri="{FF2B5EF4-FFF2-40B4-BE49-F238E27FC236}">
                  <a16:creationId xmlns:a16="http://schemas.microsoft.com/office/drawing/2014/main" id="{73F9793F-0CA3-B3F8-93DE-A575EA33248A}"/>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6275D59A-D577-2D28-435F-7050F9186799}"/>
                </a:ext>
              </a:extLst>
            </p:cNvPr>
            <p:cNvSpPr txBox="1"/>
            <p:nvPr/>
          </p:nvSpPr>
          <p:spPr>
            <a:xfrm>
              <a:off x="7927143" y="1762512"/>
              <a:ext cx="3657600" cy="4570482"/>
            </a:xfrm>
            <a:prstGeom prst="rect">
              <a:avLst/>
            </a:prstGeom>
            <a:noFill/>
          </p:spPr>
          <p:txBody>
            <a:bodyPr wrap="square" lIns="91440" tIns="45720" rIns="91440" bIns="45720" anchor="t">
              <a:spAutoFit/>
            </a:bodyPr>
            <a:lstStyle/>
            <a:p>
              <a:pPr marL="285750" indent="-285750">
                <a:spcAft>
                  <a:spcPts val="600"/>
                </a:spcAft>
                <a:buFont typeface="Arial" panose="020B0604020202020204" pitchFamily="34" charset="0"/>
                <a:buChar char="•"/>
              </a:pPr>
              <a:r>
                <a:rPr lang="en-US" dirty="0">
                  <a:latin typeface="Seaford" panose="00000500000000000000" pitchFamily="2" charset="0"/>
                </a:rPr>
                <a:t>The 65 and older Population in CA has been growing at </a:t>
              </a:r>
              <a:r>
                <a:rPr lang="en-US" b="1" dirty="0">
                  <a:latin typeface="Seaford" panose="00000500000000000000" pitchFamily="2" charset="0"/>
                </a:rPr>
                <a:t>2.6% </a:t>
              </a:r>
              <a:r>
                <a:rPr lang="en-US" dirty="0">
                  <a:latin typeface="Seaford" panose="00000500000000000000" pitchFamily="2" charset="0"/>
                </a:rPr>
                <a:t>per year on average compared to </a:t>
              </a:r>
              <a:r>
                <a:rPr lang="en-US" b="1" dirty="0">
                  <a:latin typeface="Seaford" panose="00000500000000000000" pitchFamily="2" charset="0"/>
                </a:rPr>
                <a:t>2.1% </a:t>
              </a:r>
              <a:r>
                <a:rPr lang="en-US" dirty="0">
                  <a:latin typeface="Seaford" panose="00000500000000000000" pitchFamily="2" charset="0"/>
                </a:rPr>
                <a:t>nationally</a:t>
              </a:r>
              <a:r>
                <a:rPr lang="en-US" b="1" dirty="0">
                  <a:latin typeface="Seaford" panose="00000500000000000000" pitchFamily="2" charset="0"/>
                </a:rPr>
                <a:t> </a:t>
              </a:r>
              <a:r>
                <a:rPr lang="en-US" dirty="0">
                  <a:latin typeface="Seaford" panose="00000500000000000000" pitchFamily="2" charset="0"/>
                </a:rPr>
                <a:t>and</a:t>
              </a:r>
              <a:r>
                <a:rPr lang="en-US" b="1" dirty="0">
                  <a:latin typeface="Seaford" panose="00000500000000000000" pitchFamily="2" charset="0"/>
                </a:rPr>
                <a:t> 2.3% </a:t>
              </a:r>
              <a:r>
                <a:rPr lang="en-US" dirty="0">
                  <a:latin typeface="Seaford" panose="00000500000000000000" pitchFamily="2" charset="0"/>
                </a:rPr>
                <a:t>for selected peer states. </a:t>
              </a:r>
            </a:p>
            <a:p>
              <a:pPr marL="285750" indent="-285750">
                <a:spcAft>
                  <a:spcPts val="600"/>
                </a:spcAft>
                <a:buFont typeface="Arial" panose="020B0604020202020204" pitchFamily="34" charset="0"/>
                <a:buChar char="•"/>
              </a:pPr>
              <a:r>
                <a:rPr lang="en-US" dirty="0">
                  <a:latin typeface="Seaford" panose="00000500000000000000" pitchFamily="2" charset="0"/>
                </a:rPr>
                <a:t>A larger elderly population will have both higher rates of health care ailments, resulting in increased demand for services, as well as more coverage through programs like Medicare, which further increases the demand for services. </a:t>
              </a:r>
            </a:p>
            <a:p>
              <a:pPr marL="171450" indent="-171450">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spTree>
    <p:extLst>
      <p:ext uri="{BB962C8B-B14F-4D97-AF65-F5344CB8AC3E}">
        <p14:creationId xmlns:p14="http://schemas.microsoft.com/office/powerpoint/2010/main" val="28082593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723629C-9AEE-598D-96F8-72265A562559}"/>
              </a:ext>
            </a:extLst>
          </p:cNvPr>
          <p:cNvPicPr>
            <a:picLocks noChangeAspect="1"/>
          </p:cNvPicPr>
          <p:nvPr/>
        </p:nvPicPr>
        <p:blipFill>
          <a:blip r:embed="rId3"/>
          <a:stretch>
            <a:fillRect/>
          </a:stretch>
        </p:blipFill>
        <p:spPr>
          <a:xfrm>
            <a:off x="6331656" y="2048804"/>
            <a:ext cx="5275236" cy="2133563"/>
          </a:xfrm>
          <a:prstGeom prst="rect">
            <a:avLst/>
          </a:prstGeom>
        </p:spPr>
      </p:pic>
      <p:sp>
        <p:nvSpPr>
          <p:cNvPr id="2" name="Title 1">
            <a:extLst>
              <a:ext uri="{FF2B5EF4-FFF2-40B4-BE49-F238E27FC236}">
                <a16:creationId xmlns:a16="http://schemas.microsoft.com/office/drawing/2014/main" id="{A1564BEE-9EB4-C44B-BE57-A749DFF4C30D}"/>
              </a:ext>
            </a:extLst>
          </p:cNvPr>
          <p:cNvSpPr>
            <a:spLocks noGrp="1"/>
          </p:cNvSpPr>
          <p:nvPr>
            <p:ph type="title"/>
          </p:nvPr>
        </p:nvSpPr>
        <p:spPr/>
        <p:txBody>
          <a:bodyPr/>
          <a:lstStyle/>
          <a:p>
            <a:r>
              <a:rPr lang="en-US" dirty="0"/>
              <a:t>California’s Aging Population Is Driving Increases in </a:t>
            </a:r>
            <a:br>
              <a:rPr lang="en-US" dirty="0"/>
            </a:br>
            <a:r>
              <a:rPr lang="en-US" dirty="0"/>
              <a:t>Net Medicare Revenue at a Greater Rate than the Nation</a:t>
            </a:r>
          </a:p>
        </p:txBody>
      </p:sp>
      <p:sp>
        <p:nvSpPr>
          <p:cNvPr id="3" name="Footer Placeholder 2">
            <a:extLst>
              <a:ext uri="{FF2B5EF4-FFF2-40B4-BE49-F238E27FC236}">
                <a16:creationId xmlns:a16="http://schemas.microsoft.com/office/drawing/2014/main" id="{41E26DF6-77A4-B04F-9B32-A352F0B104A8}"/>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23AE0C1C-4EEC-3C4A-B1F5-3EAFB581B637}"/>
              </a:ext>
            </a:extLst>
          </p:cNvPr>
          <p:cNvSpPr>
            <a:spLocks noGrp="1"/>
          </p:cNvSpPr>
          <p:nvPr>
            <p:ph type="sldNum" sz="quarter" idx="12"/>
          </p:nvPr>
        </p:nvSpPr>
        <p:spPr/>
        <p:txBody>
          <a:bodyPr/>
          <a:lstStyle/>
          <a:p>
            <a:fld id="{C5F27E2F-9BA8-EA44-97EA-98E8CF67F8E7}" type="slidenum">
              <a:rPr lang="en-US" smtClean="0"/>
              <a:t>11</a:t>
            </a:fld>
            <a:endParaRPr lang="en-US" dirty="0"/>
          </a:p>
        </p:txBody>
      </p:sp>
      <p:sp>
        <p:nvSpPr>
          <p:cNvPr id="6" name="TextBox 5">
            <a:extLst>
              <a:ext uri="{FF2B5EF4-FFF2-40B4-BE49-F238E27FC236}">
                <a16:creationId xmlns:a16="http://schemas.microsoft.com/office/drawing/2014/main" id="{51E03EF8-9C62-834A-CDEB-A30EAFC849AD}"/>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Net Medicare Revenue); (2) </a:t>
            </a:r>
            <a:r>
              <a:rPr lang="en-US" sz="700" dirty="0">
                <a:hlinkClick r:id="rId4"/>
              </a:rPr>
              <a:t>CDC WONDER data aggregated by America’s Health Rankings</a:t>
            </a:r>
            <a:endParaRPr lang="en-US" sz="700" dirty="0"/>
          </a:p>
        </p:txBody>
      </p:sp>
      <p:pic>
        <p:nvPicPr>
          <p:cNvPr id="8" name="Picture 7">
            <a:extLst>
              <a:ext uri="{FF2B5EF4-FFF2-40B4-BE49-F238E27FC236}">
                <a16:creationId xmlns:a16="http://schemas.microsoft.com/office/drawing/2014/main" id="{28EBE310-176B-22C2-4699-4615EF792899}"/>
              </a:ext>
            </a:extLst>
          </p:cNvPr>
          <p:cNvPicPr>
            <a:picLocks noChangeAspect="1"/>
          </p:cNvPicPr>
          <p:nvPr/>
        </p:nvPicPr>
        <p:blipFill>
          <a:blip r:embed="rId5"/>
          <a:stretch>
            <a:fillRect/>
          </a:stretch>
        </p:blipFill>
        <p:spPr>
          <a:xfrm>
            <a:off x="571500" y="2350715"/>
            <a:ext cx="5295900" cy="1681381"/>
          </a:xfrm>
          <a:prstGeom prst="rect">
            <a:avLst/>
          </a:prstGeom>
        </p:spPr>
      </p:pic>
      <p:sp>
        <p:nvSpPr>
          <p:cNvPr id="5" name="Rectangle 4">
            <a:extLst>
              <a:ext uri="{FF2B5EF4-FFF2-40B4-BE49-F238E27FC236}">
                <a16:creationId xmlns:a16="http://schemas.microsoft.com/office/drawing/2014/main" id="{374E218B-D485-0E4D-CE9F-3C93695629F2}"/>
              </a:ext>
            </a:extLst>
          </p:cNvPr>
          <p:cNvSpPr/>
          <p:nvPr/>
        </p:nvSpPr>
        <p:spPr>
          <a:xfrm>
            <a:off x="571500" y="5097780"/>
            <a:ext cx="11033124" cy="73152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Growth in hospital net Medicare revenue is lower than the proposed cost target, but nearly three times that of the nation and other cost target states</a:t>
            </a:r>
          </a:p>
        </p:txBody>
      </p:sp>
      <p:sp>
        <p:nvSpPr>
          <p:cNvPr id="7" name="Rectangle 6">
            <a:extLst>
              <a:ext uri="{FF2B5EF4-FFF2-40B4-BE49-F238E27FC236}">
                <a16:creationId xmlns:a16="http://schemas.microsoft.com/office/drawing/2014/main" id="{3AF3F95E-58DE-454E-7D1D-4EE7C6A2C040}"/>
              </a:ext>
            </a:extLst>
          </p:cNvPr>
          <p:cNvSpPr/>
          <p:nvPr/>
        </p:nvSpPr>
        <p:spPr>
          <a:xfrm>
            <a:off x="317989" y="1157303"/>
            <a:ext cx="11429598" cy="75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California has a lower age 65+ share of total population than the national average but is growing at a greater rate</a:t>
            </a:r>
          </a:p>
        </p:txBody>
      </p:sp>
      <p:sp>
        <p:nvSpPr>
          <p:cNvPr id="18" name="Rectangle 17">
            <a:extLst>
              <a:ext uri="{FF2B5EF4-FFF2-40B4-BE49-F238E27FC236}">
                <a16:creationId xmlns:a16="http://schemas.microsoft.com/office/drawing/2014/main" id="{BA322EE3-E437-8932-51B3-5B96567E9DBF}"/>
              </a:ext>
            </a:extLst>
          </p:cNvPr>
          <p:cNvSpPr/>
          <p:nvPr/>
        </p:nvSpPr>
        <p:spPr>
          <a:xfrm>
            <a:off x="6326187" y="1894587"/>
            <a:ext cx="5286175" cy="365760"/>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Age 65+ Share of Total Population </a:t>
            </a:r>
            <a:r>
              <a:rPr lang="en-US" sz="1600" b="1" baseline="30000" dirty="0"/>
              <a:t>(2)</a:t>
            </a:r>
          </a:p>
        </p:txBody>
      </p:sp>
      <p:sp>
        <p:nvSpPr>
          <p:cNvPr id="21" name="Rectangle 20">
            <a:extLst>
              <a:ext uri="{FF2B5EF4-FFF2-40B4-BE49-F238E27FC236}">
                <a16:creationId xmlns:a16="http://schemas.microsoft.com/office/drawing/2014/main" id="{FAC98B75-DA9F-9845-1A22-7A13B8D7FB80}"/>
              </a:ext>
            </a:extLst>
          </p:cNvPr>
          <p:cNvSpPr/>
          <p:nvPr/>
        </p:nvSpPr>
        <p:spPr>
          <a:xfrm>
            <a:off x="579636" y="1891498"/>
            <a:ext cx="5284606" cy="365760"/>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Growth in Net Medicare Revenue </a:t>
            </a:r>
            <a:r>
              <a:rPr lang="en-US" sz="1600" b="1" baseline="30000" dirty="0"/>
              <a:t>(1)</a:t>
            </a:r>
          </a:p>
        </p:txBody>
      </p:sp>
    </p:spTree>
    <p:extLst>
      <p:ext uri="{BB962C8B-B14F-4D97-AF65-F5344CB8AC3E}">
        <p14:creationId xmlns:p14="http://schemas.microsoft.com/office/powerpoint/2010/main" val="19678950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A46FB-C902-AD43-CB24-60AAF879BE57}"/>
              </a:ext>
            </a:extLst>
          </p:cNvPr>
          <p:cNvSpPr>
            <a:spLocks noGrp="1"/>
          </p:cNvSpPr>
          <p:nvPr>
            <p:ph type="title"/>
          </p:nvPr>
        </p:nvSpPr>
        <p:spPr/>
        <p:txBody>
          <a:bodyPr/>
          <a:lstStyle/>
          <a:p>
            <a:r>
              <a:rPr lang="en-US" dirty="0">
                <a:latin typeface="Seaford"/>
                <a:ea typeface="Open Sans"/>
                <a:cs typeface="Arial"/>
              </a:rPr>
              <a:t>CA Uninsured Adults Population is </a:t>
            </a:r>
            <a:br>
              <a:rPr lang="en-US" dirty="0">
                <a:latin typeface="Seaford"/>
                <a:ea typeface="Open Sans"/>
                <a:cs typeface="Arial"/>
              </a:rPr>
            </a:br>
            <a:r>
              <a:rPr lang="en-US" dirty="0">
                <a:latin typeface="Seaford"/>
                <a:ea typeface="Open Sans"/>
                <a:cs typeface="Arial"/>
              </a:rPr>
              <a:t>Declining at Nearly Double the National Rate</a:t>
            </a:r>
            <a:endParaRPr lang="en-US" dirty="0"/>
          </a:p>
        </p:txBody>
      </p:sp>
      <p:sp>
        <p:nvSpPr>
          <p:cNvPr id="3" name="Footer Placeholder 2">
            <a:extLst>
              <a:ext uri="{FF2B5EF4-FFF2-40B4-BE49-F238E27FC236}">
                <a16:creationId xmlns:a16="http://schemas.microsoft.com/office/drawing/2014/main" id="{CFED1AA3-778D-BFC8-FF53-0C73255E0521}"/>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248FB663-67E5-4137-9861-E6EF726A67DA}"/>
              </a:ext>
            </a:extLst>
          </p:cNvPr>
          <p:cNvSpPr>
            <a:spLocks noGrp="1"/>
          </p:cNvSpPr>
          <p:nvPr>
            <p:ph type="sldNum" sz="quarter" idx="12"/>
          </p:nvPr>
        </p:nvSpPr>
        <p:spPr/>
        <p:txBody>
          <a:bodyPr/>
          <a:lstStyle/>
          <a:p>
            <a:fld id="{C5F27E2F-9BA8-EA44-97EA-98E8CF67F8E7}" type="slidenum">
              <a:rPr lang="en-US" smtClean="0"/>
              <a:t>12</a:t>
            </a:fld>
            <a:endParaRPr lang="en-US" dirty="0"/>
          </a:p>
        </p:txBody>
      </p:sp>
      <p:graphicFrame>
        <p:nvGraphicFramePr>
          <p:cNvPr id="6" name="Chart 5">
            <a:extLst>
              <a:ext uri="{FF2B5EF4-FFF2-40B4-BE49-F238E27FC236}">
                <a16:creationId xmlns:a16="http://schemas.microsoft.com/office/drawing/2014/main" id="{D578CB44-BD92-85EA-AFF6-B8C7065150D3}"/>
              </a:ext>
            </a:extLst>
          </p:cNvPr>
          <p:cNvGraphicFramePr>
            <a:graphicFrameLocks/>
          </p:cNvGraphicFramePr>
          <p:nvPr>
            <p:extLst>
              <p:ext uri="{D42A27DB-BD31-4B8C-83A1-F6EECF244321}">
                <p14:modId xmlns:p14="http://schemas.microsoft.com/office/powerpoint/2010/main" val="1427262310"/>
              </p:ext>
            </p:extLst>
          </p:nvPr>
        </p:nvGraphicFramePr>
        <p:xfrm>
          <a:off x="671818" y="1124280"/>
          <a:ext cx="7319886" cy="4131423"/>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Box 15">
            <a:extLst>
              <a:ext uri="{FF2B5EF4-FFF2-40B4-BE49-F238E27FC236}">
                <a16:creationId xmlns:a16="http://schemas.microsoft.com/office/drawing/2014/main" id="{C598B884-9867-E5E2-F1E1-1B0837E07E0B}"/>
              </a:ext>
            </a:extLst>
          </p:cNvPr>
          <p:cNvSpPr txBox="1"/>
          <p:nvPr/>
        </p:nvSpPr>
        <p:spPr>
          <a:xfrm>
            <a:off x="774905" y="6282084"/>
            <a:ext cx="10540498" cy="307777"/>
          </a:xfrm>
          <a:prstGeom prst="rect">
            <a:avLst/>
          </a:prstGeom>
          <a:noFill/>
        </p:spPr>
        <p:txBody>
          <a:bodyPr wrap="square" rtlCol="0">
            <a:spAutoFit/>
          </a:bodyPr>
          <a:lstStyle/>
          <a:p>
            <a:r>
              <a:rPr lang="en-US" sz="700" dirty="0"/>
              <a:t>Sources – US Census Small Area Income and Poverty Estimates via County Health Rankings &amp; Roadmaps </a:t>
            </a:r>
          </a:p>
          <a:p>
            <a:r>
              <a:rPr lang="en-US" sz="700" dirty="0"/>
              <a:t>1. </a:t>
            </a:r>
            <a:r>
              <a:rPr lang="en-US" sz="700" dirty="0">
                <a:hlinkClick r:id="rId3">
                  <a:extLst>
                    <a:ext uri="{A12FA001-AC4F-418D-AE19-62706E023703}">
                      <ahyp:hlinkClr xmlns:ahyp="http://schemas.microsoft.com/office/drawing/2018/hyperlinkcolor" val="tx"/>
                    </a:ext>
                  </a:extLst>
                </a:hlinkClick>
              </a:rPr>
              <a:t>The Uninsured Do Not Use The Emergency Department More—They Use Other Care Less | Health Affairs</a:t>
            </a:r>
            <a:endParaRPr lang="en-US" sz="700" dirty="0"/>
          </a:p>
        </p:txBody>
      </p:sp>
      <p:grpSp>
        <p:nvGrpSpPr>
          <p:cNvPr id="5" name="Group 4">
            <a:extLst>
              <a:ext uri="{FF2B5EF4-FFF2-40B4-BE49-F238E27FC236}">
                <a16:creationId xmlns:a16="http://schemas.microsoft.com/office/drawing/2014/main" id="{C43511F0-CC62-463F-DAB4-58BBD66BC7CE}"/>
              </a:ext>
            </a:extLst>
          </p:cNvPr>
          <p:cNvGrpSpPr/>
          <p:nvPr/>
        </p:nvGrpSpPr>
        <p:grpSpPr>
          <a:xfrm>
            <a:off x="7927143" y="1124280"/>
            <a:ext cx="3657600" cy="3625280"/>
            <a:chOff x="7927143" y="1430441"/>
            <a:chExt cx="3657600" cy="3625280"/>
          </a:xfrm>
        </p:grpSpPr>
        <p:sp>
          <p:nvSpPr>
            <p:cNvPr id="15" name="Rectangle 14">
              <a:extLst>
                <a:ext uri="{FF2B5EF4-FFF2-40B4-BE49-F238E27FC236}">
                  <a16:creationId xmlns:a16="http://schemas.microsoft.com/office/drawing/2014/main" id="{0795F50A-CBFE-601F-62DC-486579952B5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7" name="Straight Connector 16">
              <a:extLst>
                <a:ext uri="{FF2B5EF4-FFF2-40B4-BE49-F238E27FC236}">
                  <a16:creationId xmlns:a16="http://schemas.microsoft.com/office/drawing/2014/main" id="{CC011323-71B5-1785-C13C-4A120B92846E}"/>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4983B73-5E71-CA86-1768-1473C0D571F6}"/>
                </a:ext>
              </a:extLst>
            </p:cNvPr>
            <p:cNvSpPr txBox="1"/>
            <p:nvPr/>
          </p:nvSpPr>
          <p:spPr>
            <a:xfrm>
              <a:off x="7927143" y="1762512"/>
              <a:ext cx="3657600" cy="3293209"/>
            </a:xfrm>
            <a:prstGeom prst="rect">
              <a:avLst/>
            </a:prstGeom>
            <a:noFill/>
          </p:spPr>
          <p:txBody>
            <a:bodyPr wrap="square">
              <a:spAutoFit/>
            </a:bodyPr>
            <a:lstStyle/>
            <a:p>
              <a:pPr marL="171450" indent="-171450">
                <a:spcAft>
                  <a:spcPts val="600"/>
                </a:spcAft>
                <a:buFont typeface="Arial" panose="020B0604020202020204" pitchFamily="34" charset="0"/>
                <a:buChar char="•"/>
              </a:pPr>
              <a:r>
                <a:rPr lang="en-US" dirty="0">
                  <a:solidFill>
                    <a:schemeClr val="tx1"/>
                  </a:solidFill>
                  <a:latin typeface="Seaford" panose="00000500000000000000" pitchFamily="2" charset="0"/>
                </a:rPr>
                <a:t>The number of uninsured adults in the US and CA has declined between 2015 and 2020.</a:t>
              </a:r>
            </a:p>
            <a:p>
              <a:pPr marL="171450" indent="-171450">
                <a:spcAft>
                  <a:spcPts val="600"/>
                </a:spcAft>
                <a:buFont typeface="Arial" panose="020B0604020202020204" pitchFamily="34" charset="0"/>
                <a:buChar char="•"/>
              </a:pPr>
              <a:r>
                <a:rPr lang="en-US" dirty="0">
                  <a:latin typeface="Seaford" panose="00000500000000000000" pitchFamily="2" charset="0"/>
                </a:rPr>
                <a:t>Over that period, this population has declined </a:t>
              </a:r>
              <a:r>
                <a:rPr lang="en-US" b="1" dirty="0">
                  <a:latin typeface="Seaford" panose="00000500000000000000" pitchFamily="2" charset="0"/>
                </a:rPr>
                <a:t>8%</a:t>
              </a:r>
              <a:r>
                <a:rPr lang="en-US" dirty="0">
                  <a:latin typeface="Seaford" panose="00000500000000000000" pitchFamily="2" charset="0"/>
                </a:rPr>
                <a:t> per year on average, compared to </a:t>
              </a:r>
              <a:r>
                <a:rPr lang="en-US" b="1" dirty="0">
                  <a:latin typeface="Seaford" panose="00000500000000000000" pitchFamily="2" charset="0"/>
                </a:rPr>
                <a:t> 4.2% </a:t>
              </a:r>
              <a:r>
                <a:rPr lang="en-US" dirty="0">
                  <a:latin typeface="Seaford" panose="00000500000000000000" pitchFamily="2" charset="0"/>
                </a:rPr>
                <a:t>nationally</a:t>
              </a:r>
              <a:r>
                <a:rPr lang="en-US" b="1" dirty="0">
                  <a:latin typeface="Seaford" panose="00000500000000000000" pitchFamily="2" charset="0"/>
                </a:rPr>
                <a:t> </a:t>
              </a:r>
              <a:r>
                <a:rPr lang="en-US" dirty="0">
                  <a:latin typeface="Seaford" panose="00000500000000000000" pitchFamily="2" charset="0"/>
                </a:rPr>
                <a:t>and</a:t>
              </a:r>
              <a:r>
                <a:rPr lang="en-US" b="1" dirty="0">
                  <a:latin typeface="Seaford" panose="00000500000000000000" pitchFamily="2" charset="0"/>
                </a:rPr>
                <a:t> 4.5% in</a:t>
              </a:r>
              <a:r>
                <a:rPr lang="en-US" dirty="0">
                  <a:latin typeface="Seaford" panose="00000500000000000000" pitchFamily="2" charset="0"/>
                </a:rPr>
                <a:t> selected peer states. </a:t>
              </a:r>
            </a:p>
            <a:p>
              <a:pPr marL="171450" indent="-171450">
                <a:spcAft>
                  <a:spcPts val="600"/>
                </a:spcAft>
                <a:buFont typeface="Arial" panose="020B0604020202020204" pitchFamily="34" charset="0"/>
                <a:buChar char="•"/>
              </a:pPr>
              <a:r>
                <a:rPr lang="en-US" dirty="0">
                  <a:latin typeface="Seaford" panose="00000500000000000000" pitchFamily="2" charset="0"/>
                </a:rPr>
                <a:t>Fewer uninsured adults results  in higher health care expenditures.</a:t>
              </a:r>
              <a:r>
                <a:rPr lang="en-US" baseline="30000" dirty="0">
                  <a:latin typeface="Seaford" panose="00000500000000000000" pitchFamily="2" charset="0"/>
                </a:rPr>
                <a:t>1</a:t>
              </a:r>
              <a:endParaRPr lang="en-US" dirty="0">
                <a:solidFill>
                  <a:schemeClr val="tx1"/>
                </a:solidFill>
                <a:latin typeface="Seaford" panose="00000500000000000000" pitchFamily="2" charset="0"/>
              </a:endParaRPr>
            </a:p>
          </p:txBody>
        </p:sp>
      </p:grpSp>
    </p:spTree>
    <p:extLst>
      <p:ext uri="{BB962C8B-B14F-4D97-AF65-F5344CB8AC3E}">
        <p14:creationId xmlns:p14="http://schemas.microsoft.com/office/powerpoint/2010/main" val="4061881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46F63-452E-0681-6F11-40E91DE62D5E}"/>
              </a:ext>
            </a:extLst>
          </p:cNvPr>
          <p:cNvSpPr>
            <a:spLocks noGrp="1"/>
          </p:cNvSpPr>
          <p:nvPr>
            <p:ph type="title"/>
          </p:nvPr>
        </p:nvSpPr>
        <p:spPr/>
        <p:txBody>
          <a:bodyPr/>
          <a:lstStyle/>
          <a:p>
            <a:r>
              <a:rPr lang="en-US" dirty="0"/>
              <a:t>California Labor Expense Growth Is Faster than the Nation</a:t>
            </a:r>
          </a:p>
        </p:txBody>
      </p:sp>
      <p:sp>
        <p:nvSpPr>
          <p:cNvPr id="3" name="Footer Placeholder 2">
            <a:extLst>
              <a:ext uri="{FF2B5EF4-FFF2-40B4-BE49-F238E27FC236}">
                <a16:creationId xmlns:a16="http://schemas.microsoft.com/office/drawing/2014/main" id="{3EBFE138-AB3F-EE12-D4DB-FB6991727E50}"/>
              </a:ext>
            </a:extLst>
          </p:cNvPr>
          <p:cNvSpPr>
            <a:spLocks noGrp="1"/>
          </p:cNvSpPr>
          <p:nvPr>
            <p:ph type="ftr" sz="quarter" idx="11"/>
          </p:nvPr>
        </p:nvSpPr>
        <p:spPr/>
        <p:txBody>
          <a:bodyPr/>
          <a:lstStyle/>
          <a:p>
            <a:r>
              <a:rPr lang="en-US"/>
              <a:t>CALIFORNIA HOSPITAL ASSOCIATION</a:t>
            </a:r>
          </a:p>
        </p:txBody>
      </p:sp>
      <p:sp>
        <p:nvSpPr>
          <p:cNvPr id="4" name="Slide Number Placeholder 3">
            <a:extLst>
              <a:ext uri="{FF2B5EF4-FFF2-40B4-BE49-F238E27FC236}">
                <a16:creationId xmlns:a16="http://schemas.microsoft.com/office/drawing/2014/main" id="{9A55CAE3-BEDB-B93B-B755-D333C50E147F}"/>
              </a:ext>
            </a:extLst>
          </p:cNvPr>
          <p:cNvSpPr>
            <a:spLocks noGrp="1"/>
          </p:cNvSpPr>
          <p:nvPr>
            <p:ph type="sldNum" sz="quarter" idx="12"/>
          </p:nvPr>
        </p:nvSpPr>
        <p:spPr/>
        <p:txBody>
          <a:bodyPr/>
          <a:lstStyle/>
          <a:p>
            <a:fld id="{C5F27E2F-9BA8-EA44-97EA-98E8CF67F8E7}" type="slidenum">
              <a:rPr lang="en-US" smtClean="0"/>
              <a:t>13</a:t>
            </a:fld>
            <a:endParaRPr lang="en-US"/>
          </a:p>
        </p:txBody>
      </p:sp>
      <p:sp>
        <p:nvSpPr>
          <p:cNvPr id="5" name="Content Placeholder 5">
            <a:extLst>
              <a:ext uri="{FF2B5EF4-FFF2-40B4-BE49-F238E27FC236}">
                <a16:creationId xmlns:a16="http://schemas.microsoft.com/office/drawing/2014/main" id="{1E1F4A71-B6D2-324E-8DF2-1C38D4877613}"/>
              </a:ext>
            </a:extLst>
          </p:cNvPr>
          <p:cNvSpPr txBox="1">
            <a:spLocks/>
          </p:cNvSpPr>
          <p:nvPr/>
        </p:nvSpPr>
        <p:spPr>
          <a:xfrm>
            <a:off x="68581" y="969730"/>
            <a:ext cx="11207496" cy="761458"/>
          </a:xfrm>
          <a:prstGeom prst="rect">
            <a:avLst/>
          </a:prstGeom>
        </p:spPr>
        <p:txBody>
          <a:bodyPr wrap="square" lIns="0" tIns="0" rIns="91440" bIns="45720" anchor="t">
            <a:noAutofit/>
          </a:bodyPr>
          <a:lstStyle>
            <a:lvl1pPr marL="0" indent="0" algn="l" defTabSz="914400" rtl="0" eaLnBrk="1" latinLnBrk="0" hangingPunct="1">
              <a:lnSpc>
                <a:spcPct val="90000"/>
              </a:lnSpc>
              <a:spcBef>
                <a:spcPts val="0"/>
              </a:spcBef>
              <a:spcAft>
                <a:spcPts val="600"/>
              </a:spcAft>
              <a:buFontTx/>
              <a:buNone/>
              <a:defRPr sz="23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1pPr>
            <a:lvl2pPr marL="347663" indent="-230188" algn="l" defTabSz="914400" rtl="0" eaLnBrk="1" latinLnBrk="0" hangingPunct="1">
              <a:lnSpc>
                <a:spcPct val="90000"/>
              </a:lnSpc>
              <a:spcBef>
                <a:spcPts val="0"/>
              </a:spcBef>
              <a:spcAft>
                <a:spcPts val="600"/>
              </a:spcAft>
              <a:buClr>
                <a:schemeClr val="tx1"/>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2pPr>
            <a:lvl3pPr marL="571500" indent="-230188" algn="l" defTabSz="914400" rtl="0" eaLnBrk="1" latinLnBrk="0" hangingPunct="1">
              <a:lnSpc>
                <a:spcPct val="90000"/>
              </a:lnSpc>
              <a:spcBef>
                <a:spcPts val="0"/>
              </a:spcBef>
              <a:spcAft>
                <a:spcPts val="600"/>
              </a:spcAft>
              <a:buClr>
                <a:schemeClr val="bg1">
                  <a:lumMod val="65000"/>
                </a:schemeClr>
              </a:buClr>
              <a:buSzPct val="100000"/>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3pPr>
            <a:lvl4pPr marL="801688" indent="-230188" algn="l" defTabSz="914400" rtl="0" eaLnBrk="1" latinLnBrk="0" hangingPunct="1">
              <a:lnSpc>
                <a:spcPct val="90000"/>
              </a:lnSpc>
              <a:spcBef>
                <a:spcPts val="0"/>
              </a:spcBef>
              <a:spcAft>
                <a:spcPts val="600"/>
              </a:spcAft>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4pPr>
            <a:lvl5pPr marL="1031875" indent="-230188" algn="l" defTabSz="914400" rtl="0" eaLnBrk="1" latinLnBrk="0" hangingPunct="1">
              <a:lnSpc>
                <a:spcPct val="90000"/>
              </a:lnSpc>
              <a:spcBef>
                <a:spcPts val="0"/>
              </a:spcBef>
              <a:spcAft>
                <a:spcPts val="600"/>
              </a:spcAft>
              <a:buClr>
                <a:schemeClr val="accent2">
                  <a:lumMod val="60000"/>
                  <a:lumOff val="40000"/>
                </a:schemeClr>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2400" dirty="0">
                <a:latin typeface="Seaford"/>
                <a:ea typeface="Open Sans"/>
                <a:cs typeface="Arial"/>
              </a:rPr>
              <a:t>Labor expenses are increasing faster in California than the nation</a:t>
            </a:r>
          </a:p>
          <a:p>
            <a:pPr marL="342900" indent="-342900">
              <a:buFont typeface="Arial" panose="020B0604020202020204" pitchFamily="34" charset="0"/>
              <a:buChar char="•"/>
            </a:pPr>
            <a:r>
              <a:rPr lang="en-US" sz="2400" dirty="0">
                <a:latin typeface="Seaford"/>
                <a:ea typeface="Open Sans"/>
                <a:cs typeface="Arial"/>
              </a:rPr>
              <a:t>The average annual salary for California registered nurses, to use one example, has increased </a:t>
            </a:r>
            <a:r>
              <a:rPr lang="en-US" sz="2400" b="1" dirty="0">
                <a:latin typeface="Seaford"/>
                <a:ea typeface="Open Sans"/>
                <a:cs typeface="Arial"/>
              </a:rPr>
              <a:t>42%</a:t>
            </a:r>
            <a:r>
              <a:rPr lang="en-US" sz="2400" dirty="0">
                <a:latin typeface="Seaford"/>
                <a:ea typeface="Open Sans"/>
                <a:cs typeface="Arial"/>
              </a:rPr>
              <a:t> in 10 years. Nationally, average nurse salaries increased </a:t>
            </a:r>
            <a:r>
              <a:rPr lang="en-US" sz="2400" b="1" dirty="0">
                <a:latin typeface="Seaford"/>
                <a:ea typeface="Open Sans"/>
                <a:cs typeface="Arial"/>
              </a:rPr>
              <a:t>31% </a:t>
            </a:r>
            <a:r>
              <a:rPr lang="en-US" sz="2400" dirty="0">
                <a:latin typeface="Seaford"/>
                <a:ea typeface="Open Sans"/>
                <a:cs typeface="Arial"/>
              </a:rPr>
              <a:t>over the same period </a:t>
            </a:r>
          </a:p>
          <a:p>
            <a:pPr marL="342900" indent="-342900">
              <a:buFont typeface="Arial" panose="020B0604020202020204" pitchFamily="34" charset="0"/>
              <a:buChar char="•"/>
            </a:pPr>
            <a:r>
              <a:rPr lang="en-US" sz="2400" dirty="0">
                <a:latin typeface="Seaford"/>
                <a:ea typeface="Open Sans"/>
                <a:cs typeface="Arial"/>
              </a:rPr>
              <a:t>The growth rate for hospitals may be different than other health care providers - hospitals often pay a premium for the same position type</a:t>
            </a:r>
          </a:p>
          <a:p>
            <a:pPr marL="342900" indent="-342900">
              <a:buFont typeface="Arial" panose="020B0604020202020204" pitchFamily="34" charset="0"/>
              <a:buChar char="•"/>
            </a:pPr>
            <a:endParaRPr lang="en-US" sz="2400" dirty="0">
              <a:solidFill>
                <a:srgbClr val="FF0000"/>
              </a:solidFill>
              <a:latin typeface="Seaford"/>
              <a:ea typeface="Open Sans"/>
              <a:cs typeface="Arial"/>
            </a:endParaRPr>
          </a:p>
          <a:p>
            <a:pPr marL="342900" indent="-342900">
              <a:buFont typeface="Arial" panose="020B0604020202020204" pitchFamily="34" charset="0"/>
              <a:buChar char="•"/>
            </a:pPr>
            <a:endParaRPr lang="en-US" sz="2400" dirty="0">
              <a:solidFill>
                <a:srgbClr val="FF0000"/>
              </a:solidFill>
              <a:latin typeface="Seaford"/>
              <a:ea typeface="Open Sans"/>
              <a:cs typeface="Arial"/>
            </a:endParaRPr>
          </a:p>
        </p:txBody>
      </p:sp>
      <p:grpSp>
        <p:nvGrpSpPr>
          <p:cNvPr id="13" name="Group 12">
            <a:extLst>
              <a:ext uri="{FF2B5EF4-FFF2-40B4-BE49-F238E27FC236}">
                <a16:creationId xmlns:a16="http://schemas.microsoft.com/office/drawing/2014/main" id="{3FB4517E-DA25-BB85-22B9-67C8F7651309}"/>
              </a:ext>
            </a:extLst>
          </p:cNvPr>
          <p:cNvGrpSpPr/>
          <p:nvPr/>
        </p:nvGrpSpPr>
        <p:grpSpPr>
          <a:xfrm>
            <a:off x="-223283" y="3768099"/>
            <a:ext cx="10958238" cy="2558504"/>
            <a:chOff x="0" y="2243622"/>
            <a:chExt cx="10823713" cy="3438009"/>
          </a:xfrm>
        </p:grpSpPr>
        <p:graphicFrame>
          <p:nvGraphicFramePr>
            <p:cNvPr id="8" name="Chart 7">
              <a:extLst>
                <a:ext uri="{FF2B5EF4-FFF2-40B4-BE49-F238E27FC236}">
                  <a16:creationId xmlns:a16="http://schemas.microsoft.com/office/drawing/2014/main" id="{4BF250E5-C215-0822-E089-93BCD664162D}"/>
                </a:ext>
              </a:extLst>
            </p:cNvPr>
            <p:cNvGraphicFramePr>
              <a:graphicFrameLocks/>
            </p:cNvGraphicFramePr>
            <p:nvPr/>
          </p:nvGraphicFramePr>
          <p:xfrm>
            <a:off x="0" y="2432465"/>
            <a:ext cx="10823713" cy="3249166"/>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96FEDE5F-08D5-F693-8C0B-83062E2F4C1C}"/>
                </a:ext>
              </a:extLst>
            </p:cNvPr>
            <p:cNvSpPr txBox="1"/>
            <p:nvPr/>
          </p:nvSpPr>
          <p:spPr>
            <a:xfrm>
              <a:off x="2295939" y="2243622"/>
              <a:ext cx="917239" cy="646331"/>
            </a:xfrm>
            <a:prstGeom prst="rect">
              <a:avLst/>
            </a:prstGeom>
            <a:noFill/>
          </p:spPr>
          <p:txBody>
            <a:bodyPr wrap="none" rtlCol="0">
              <a:spAutoFit/>
            </a:bodyPr>
            <a:lstStyle/>
            <a:p>
              <a:pPr algn="ctr"/>
              <a:r>
                <a:rPr lang="en-US"/>
                <a:t>14%</a:t>
              </a:r>
            </a:p>
            <a:p>
              <a:pPr algn="ctr"/>
              <a:r>
                <a:rPr lang="en-US"/>
                <a:t>Change</a:t>
              </a:r>
            </a:p>
          </p:txBody>
        </p:sp>
        <p:sp>
          <p:nvSpPr>
            <p:cNvPr id="10" name="TextBox 9">
              <a:extLst>
                <a:ext uri="{FF2B5EF4-FFF2-40B4-BE49-F238E27FC236}">
                  <a16:creationId xmlns:a16="http://schemas.microsoft.com/office/drawing/2014/main" id="{6070251E-B194-EEC1-5F7D-73E1BFB5750D}"/>
                </a:ext>
              </a:extLst>
            </p:cNvPr>
            <p:cNvSpPr txBox="1"/>
            <p:nvPr/>
          </p:nvSpPr>
          <p:spPr>
            <a:xfrm>
              <a:off x="3869635" y="2653616"/>
              <a:ext cx="917239" cy="646331"/>
            </a:xfrm>
            <a:prstGeom prst="rect">
              <a:avLst/>
            </a:prstGeom>
            <a:noFill/>
          </p:spPr>
          <p:txBody>
            <a:bodyPr wrap="none" rtlCol="0">
              <a:spAutoFit/>
            </a:bodyPr>
            <a:lstStyle/>
            <a:p>
              <a:pPr algn="ctr"/>
              <a:r>
                <a:rPr lang="en-US"/>
                <a:t>13%</a:t>
              </a:r>
            </a:p>
            <a:p>
              <a:pPr algn="ctr"/>
              <a:r>
                <a:rPr lang="en-US"/>
                <a:t>Change</a:t>
              </a:r>
            </a:p>
          </p:txBody>
        </p:sp>
        <p:sp>
          <p:nvSpPr>
            <p:cNvPr id="11" name="TextBox 10">
              <a:extLst>
                <a:ext uri="{FF2B5EF4-FFF2-40B4-BE49-F238E27FC236}">
                  <a16:creationId xmlns:a16="http://schemas.microsoft.com/office/drawing/2014/main" id="{6CD90C0A-5803-5F0F-3531-BCB1E7449BD9}"/>
                </a:ext>
              </a:extLst>
            </p:cNvPr>
            <p:cNvSpPr txBox="1"/>
            <p:nvPr/>
          </p:nvSpPr>
          <p:spPr>
            <a:xfrm>
              <a:off x="5411856" y="2815852"/>
              <a:ext cx="917239" cy="646331"/>
            </a:xfrm>
            <a:prstGeom prst="rect">
              <a:avLst/>
            </a:prstGeom>
            <a:noFill/>
          </p:spPr>
          <p:txBody>
            <a:bodyPr wrap="none" rtlCol="0">
              <a:spAutoFit/>
            </a:bodyPr>
            <a:lstStyle/>
            <a:p>
              <a:pPr algn="ctr"/>
              <a:r>
                <a:rPr lang="en-US"/>
                <a:t>15%</a:t>
              </a:r>
            </a:p>
            <a:p>
              <a:pPr algn="ctr"/>
              <a:r>
                <a:rPr lang="en-US"/>
                <a:t>Change</a:t>
              </a:r>
            </a:p>
          </p:txBody>
        </p:sp>
        <p:sp>
          <p:nvSpPr>
            <p:cNvPr id="12" name="TextBox 11">
              <a:extLst>
                <a:ext uri="{FF2B5EF4-FFF2-40B4-BE49-F238E27FC236}">
                  <a16:creationId xmlns:a16="http://schemas.microsoft.com/office/drawing/2014/main" id="{CC868F04-7900-B465-8AB3-B93B0DB3DA9C}"/>
                </a:ext>
              </a:extLst>
            </p:cNvPr>
            <p:cNvSpPr txBox="1"/>
            <p:nvPr/>
          </p:nvSpPr>
          <p:spPr>
            <a:xfrm>
              <a:off x="6993833" y="2976781"/>
              <a:ext cx="917239" cy="646331"/>
            </a:xfrm>
            <a:prstGeom prst="rect">
              <a:avLst/>
            </a:prstGeom>
            <a:noFill/>
          </p:spPr>
          <p:txBody>
            <a:bodyPr wrap="none" rtlCol="0">
              <a:spAutoFit/>
            </a:bodyPr>
            <a:lstStyle/>
            <a:p>
              <a:pPr algn="ctr"/>
              <a:r>
                <a:rPr lang="en-US"/>
                <a:t>11%</a:t>
              </a:r>
            </a:p>
            <a:p>
              <a:pPr algn="ctr"/>
              <a:r>
                <a:rPr lang="en-US"/>
                <a:t>Change</a:t>
              </a:r>
            </a:p>
          </p:txBody>
        </p:sp>
      </p:grpSp>
      <p:sp>
        <p:nvSpPr>
          <p:cNvPr id="16" name="TextBox 15">
            <a:extLst>
              <a:ext uri="{FF2B5EF4-FFF2-40B4-BE49-F238E27FC236}">
                <a16:creationId xmlns:a16="http://schemas.microsoft.com/office/drawing/2014/main" id="{3F40B110-4FA4-72F4-6130-A16DA08258CC}"/>
              </a:ext>
            </a:extLst>
          </p:cNvPr>
          <p:cNvSpPr txBox="1"/>
          <p:nvPr/>
        </p:nvSpPr>
        <p:spPr>
          <a:xfrm>
            <a:off x="1778254" y="3376557"/>
            <a:ext cx="627954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solidFill>
                  <a:prstClr val="black"/>
                </a:solidFill>
                <a:latin typeface="Corbel" panose="020B0503020204020204"/>
              </a:rPr>
              <a:t>Annual Salaries (National Data) for Registered Nurses by Setting</a:t>
            </a:r>
            <a:endParaRPr kumimoji="0" lang="en-US" sz="1800" b="0" i="0" u="none" strike="noStrike" kern="1200" cap="none" spc="0" normalizeH="0" baseline="0" noProof="0">
              <a:ln>
                <a:noFill/>
              </a:ln>
              <a:solidFill>
                <a:prstClr val="black"/>
              </a:solidFill>
              <a:effectLst/>
              <a:uLnTx/>
              <a:uFillTx/>
              <a:latin typeface="Corbel" panose="020B0503020204020204"/>
              <a:ea typeface="+mn-ea"/>
              <a:cs typeface="+mn-cs"/>
            </a:endParaRPr>
          </a:p>
        </p:txBody>
      </p:sp>
      <p:sp>
        <p:nvSpPr>
          <p:cNvPr id="17" name="TextBox 16">
            <a:extLst>
              <a:ext uri="{FF2B5EF4-FFF2-40B4-BE49-F238E27FC236}">
                <a16:creationId xmlns:a16="http://schemas.microsoft.com/office/drawing/2014/main" id="{377553F9-EDF0-DA24-44EA-661DB2DC6E4D}"/>
              </a:ext>
            </a:extLst>
          </p:cNvPr>
          <p:cNvSpPr txBox="1"/>
          <p:nvPr/>
        </p:nvSpPr>
        <p:spPr>
          <a:xfrm>
            <a:off x="182880" y="6428469"/>
            <a:ext cx="7200900"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prstClr val="black"/>
                </a:solidFill>
                <a:effectLst/>
                <a:uLnTx/>
                <a:uFillTx/>
                <a:latin typeface="Corbel" panose="020B0503020204020204"/>
                <a:ea typeface="+mn-ea"/>
                <a:cs typeface="+mn-cs"/>
              </a:rPr>
              <a:t>Source</a:t>
            </a:r>
            <a:r>
              <a:rPr lang="en-US" sz="700" dirty="0">
                <a:solidFill>
                  <a:prstClr val="black"/>
                </a:solidFill>
                <a:latin typeface="Corbel" panose="020B0503020204020204"/>
              </a:rPr>
              <a:t> – The </a:t>
            </a:r>
            <a:r>
              <a:rPr kumimoji="0" lang="en-US" sz="700" b="0" i="0" u="none" strike="noStrike" kern="1200" cap="none" spc="0" normalizeH="0" baseline="0" noProof="0" dirty="0">
                <a:ln>
                  <a:noFill/>
                </a:ln>
                <a:solidFill>
                  <a:prstClr val="black"/>
                </a:solidFill>
                <a:effectLst/>
                <a:uLnTx/>
                <a:uFillTx/>
                <a:latin typeface="Corbel" panose="020B0503020204020204"/>
                <a:ea typeface="+mn-ea"/>
                <a:cs typeface="+mn-cs"/>
              </a:rPr>
              <a:t>Bureau of Labor Statistics </a:t>
            </a:r>
          </a:p>
        </p:txBody>
      </p:sp>
    </p:spTree>
    <p:extLst>
      <p:ext uri="{BB962C8B-B14F-4D97-AF65-F5344CB8AC3E}">
        <p14:creationId xmlns:p14="http://schemas.microsoft.com/office/powerpoint/2010/main" val="3490139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latin typeface="Seaford"/>
                <a:ea typeface="Open Sans"/>
                <a:cs typeface="Arial"/>
              </a:rPr>
              <a:t>Gross State Product Is Growing at a Faster Rate in CA</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14</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a:t>
            </a:r>
            <a:r>
              <a:rPr lang="en-US" sz="700" dirty="0">
                <a:solidFill>
                  <a:schemeClr val="tx2"/>
                </a:solidFill>
              </a:rPr>
              <a:t>U.S. Bureau of Economic Analysis</a:t>
            </a:r>
            <a:endParaRPr lang="en-US" sz="700" dirty="0"/>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4625554"/>
            <a:chOff x="7927143" y="1430441"/>
            <a:chExt cx="3657600" cy="4625554"/>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4293483"/>
            </a:xfrm>
            <a:prstGeom prst="rect">
              <a:avLst/>
            </a:prstGeom>
            <a:noFill/>
          </p:spPr>
          <p:txBody>
            <a:bodyPr wrap="square">
              <a:spAutoFit/>
            </a:bodyPr>
            <a:lstStyle/>
            <a:p>
              <a:pPr marL="171450" indent="-171450">
                <a:spcAft>
                  <a:spcPts val="600"/>
                </a:spcAft>
                <a:buFont typeface="Arial" panose="020B0604020202020204" pitchFamily="34" charset="0"/>
                <a:buChar char="•"/>
              </a:pPr>
              <a:r>
                <a:rPr lang="en-US" dirty="0">
                  <a:latin typeface="Seaford" panose="00000500000000000000" pitchFamily="2" charset="0"/>
                </a:rPr>
                <a:t>Most cost target setting states use Gross State Product growth rate as the main driver and the proxy for what beneficiaries could afford. </a:t>
              </a:r>
            </a:p>
            <a:p>
              <a:pPr marL="171450" indent="-171450">
                <a:spcAft>
                  <a:spcPts val="600"/>
                </a:spcAft>
                <a:buFont typeface="Arial" panose="020B0604020202020204" pitchFamily="34" charset="0"/>
                <a:buChar char="•"/>
              </a:pPr>
              <a:r>
                <a:rPr lang="en-US" dirty="0">
                  <a:latin typeface="Seaford" panose="00000500000000000000" pitchFamily="2" charset="0"/>
                </a:rPr>
                <a:t>Gross State Product in California has increased at </a:t>
              </a:r>
              <a:r>
                <a:rPr lang="en-US" b="1" dirty="0">
                  <a:latin typeface="Seaford" panose="00000500000000000000" pitchFamily="2" charset="0"/>
                </a:rPr>
                <a:t>5.9% </a:t>
              </a:r>
              <a:r>
                <a:rPr lang="en-US" dirty="0">
                  <a:latin typeface="Seaford" panose="00000500000000000000" pitchFamily="2" charset="0"/>
                </a:rPr>
                <a:t>per year</a:t>
              </a:r>
              <a:r>
                <a:rPr lang="en-US" b="1" dirty="0">
                  <a:latin typeface="Seaford" panose="00000500000000000000" pitchFamily="2" charset="0"/>
                </a:rPr>
                <a:t> </a:t>
              </a:r>
              <a:r>
                <a:rPr lang="en-US" dirty="0">
                  <a:latin typeface="Seaford" panose="00000500000000000000" pitchFamily="2" charset="0"/>
                </a:rPr>
                <a:t>on average between 2018 and 2022, which is greater than the national average of </a:t>
              </a:r>
              <a:r>
                <a:rPr lang="en-US" b="1" dirty="0">
                  <a:latin typeface="Seaford" panose="00000500000000000000" pitchFamily="2" charset="0"/>
                </a:rPr>
                <a:t>5.7%</a:t>
              </a:r>
              <a:r>
                <a:rPr lang="en-US" dirty="0">
                  <a:latin typeface="Seaford" panose="00000500000000000000" pitchFamily="2" charset="0"/>
                </a:rPr>
                <a:t> and lower than the cost target states’ average of </a:t>
              </a:r>
              <a:r>
                <a:rPr lang="en-US" b="1" dirty="0">
                  <a:latin typeface="Seaford" panose="00000500000000000000" pitchFamily="2" charset="0"/>
                </a:rPr>
                <a:t>6.1%</a:t>
              </a:r>
              <a:r>
                <a:rPr lang="en-US" dirty="0">
                  <a:latin typeface="Seaford" panose="00000500000000000000" pitchFamily="2" charset="0"/>
                </a:rPr>
                <a:t> during the same period</a:t>
              </a:r>
              <a:r>
                <a:rPr lang="en-US" b="1" dirty="0">
                  <a:latin typeface="Seaford" panose="00000500000000000000" pitchFamily="2" charset="0"/>
                </a:rPr>
                <a:t>. </a:t>
              </a:r>
              <a:endParaRPr lang="en-US" b="1" dirty="0">
                <a:solidFill>
                  <a:schemeClr val="tx1"/>
                </a:solidFill>
                <a:latin typeface="Seaford" panose="00000500000000000000" pitchFamily="2" charset="0"/>
              </a:endParaRPr>
            </a:p>
            <a:p>
              <a:pPr marL="171450" indent="-171450">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graphicFrame>
        <p:nvGraphicFramePr>
          <p:cNvPr id="9" name="Chart 8">
            <a:extLst>
              <a:ext uri="{FF2B5EF4-FFF2-40B4-BE49-F238E27FC236}">
                <a16:creationId xmlns:a16="http://schemas.microsoft.com/office/drawing/2014/main" id="{FB053834-3574-D18E-73A4-22CCADE49616}"/>
              </a:ext>
            </a:extLst>
          </p:cNvPr>
          <p:cNvGraphicFramePr>
            <a:graphicFrameLocks/>
          </p:cNvGraphicFramePr>
          <p:nvPr/>
        </p:nvGraphicFramePr>
        <p:xfrm>
          <a:off x="607258" y="1124281"/>
          <a:ext cx="7315201" cy="41531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053834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Medical Inflation Is Growing Faster than Overall Inflation</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15</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U.S. Bureau of Labor Statistics </a:t>
            </a:r>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4086945"/>
            <a:chOff x="7927143" y="1430441"/>
            <a:chExt cx="3657600" cy="4086945"/>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3754874"/>
            </a:xfrm>
            <a:prstGeom prst="rect">
              <a:avLst/>
            </a:prstGeom>
            <a:noFill/>
          </p:spPr>
          <p:txBody>
            <a:bodyPr wrap="square">
              <a:spAutoFit/>
            </a:bodyPr>
            <a:lstStyle/>
            <a:p>
              <a:pPr marL="173736" indent="-173736" fontAlgn="base">
                <a:spcAft>
                  <a:spcPts val="600"/>
                </a:spcAft>
                <a:buFont typeface="Arial" panose="020B0604020202020204" pitchFamily="34" charset="0"/>
                <a:buChar char="•"/>
              </a:pPr>
              <a:r>
                <a:rPr lang="en-US" dirty="0">
                  <a:latin typeface="Seaford" panose="00000500000000000000" pitchFamily="2" charset="0"/>
                </a:rPr>
                <a:t>National CPI-Med has been growing at </a:t>
              </a:r>
              <a:r>
                <a:rPr lang="en-US" b="1" dirty="0">
                  <a:latin typeface="Seaford" panose="00000500000000000000" pitchFamily="2" charset="0"/>
                </a:rPr>
                <a:t>2.8%</a:t>
              </a:r>
              <a:r>
                <a:rPr lang="en-US" dirty="0">
                  <a:latin typeface="Seaford" panose="00000500000000000000" pitchFamily="2" charset="0"/>
                </a:rPr>
                <a:t> per year whereas CPI-U has been growing at </a:t>
              </a:r>
              <a:r>
                <a:rPr lang="en-US" b="1" dirty="0">
                  <a:latin typeface="Seaford" panose="00000500000000000000" pitchFamily="2" charset="0"/>
                </a:rPr>
                <a:t>2.6%</a:t>
              </a:r>
              <a:r>
                <a:rPr lang="en-US" dirty="0">
                  <a:latin typeface="Seaford" panose="00000500000000000000" pitchFamily="2" charset="0"/>
                </a:rPr>
                <a:t> per year between 2014-2022.​ </a:t>
              </a:r>
            </a:p>
            <a:p>
              <a:pPr marL="173736" indent="-173736" fontAlgn="base">
                <a:spcAft>
                  <a:spcPts val="600"/>
                </a:spcAft>
                <a:buFont typeface="Arial" panose="020B0604020202020204" pitchFamily="34" charset="0"/>
                <a:buChar char="•"/>
              </a:pPr>
              <a:r>
                <a:rPr lang="en-US" dirty="0">
                  <a:latin typeface="Seaford" panose="00000500000000000000" pitchFamily="2" charset="0"/>
                </a:rPr>
                <a:t>California has had an average </a:t>
              </a:r>
              <a:r>
                <a:rPr lang="en-US" b="1" dirty="0">
                  <a:latin typeface="Seaford" panose="00000500000000000000" pitchFamily="2" charset="0"/>
                </a:rPr>
                <a:t>3.5%</a:t>
              </a:r>
              <a:r>
                <a:rPr lang="en-US" dirty="0">
                  <a:latin typeface="Seaford" panose="00000500000000000000" pitchFamily="2" charset="0"/>
                </a:rPr>
                <a:t> growth rate of CPI-Med, which is higher than  both the national average of  </a:t>
              </a:r>
              <a:r>
                <a:rPr lang="en-US" b="1" dirty="0">
                  <a:latin typeface="Seaford" panose="00000500000000000000" pitchFamily="2" charset="0"/>
                </a:rPr>
                <a:t>2.8%</a:t>
              </a:r>
              <a:r>
                <a:rPr lang="en-US" dirty="0">
                  <a:latin typeface="Seaford" panose="00000500000000000000" pitchFamily="2" charset="0"/>
                </a:rPr>
                <a:t> and the shown cost target states’ average of </a:t>
              </a:r>
              <a:r>
                <a:rPr lang="en-US" b="1" dirty="0">
                  <a:latin typeface="Seaford" panose="00000500000000000000" pitchFamily="2" charset="0"/>
                </a:rPr>
                <a:t>2.2% </a:t>
              </a:r>
              <a:r>
                <a:rPr lang="en-US" dirty="0">
                  <a:latin typeface="Seaford" panose="00000500000000000000" pitchFamily="2" charset="0"/>
                </a:rPr>
                <a:t>between 2014 and 2022. </a:t>
              </a:r>
            </a:p>
            <a:p>
              <a:pPr marL="171450" indent="-171450">
                <a:spcAft>
                  <a:spcPts val="600"/>
                </a:spcAft>
                <a:buFont typeface="Arial" panose="020B0604020202020204" pitchFamily="34" charset="0"/>
                <a:buChar char="•"/>
              </a:pPr>
              <a:endParaRPr lang="en-US" sz="1200" dirty="0">
                <a:solidFill>
                  <a:schemeClr val="tx1"/>
                </a:solidFill>
              </a:endParaRPr>
            </a:p>
          </p:txBody>
        </p:sp>
      </p:grpSp>
      <p:sp>
        <p:nvSpPr>
          <p:cNvPr id="10" name="TextBox 9">
            <a:extLst>
              <a:ext uri="{FF2B5EF4-FFF2-40B4-BE49-F238E27FC236}">
                <a16:creationId xmlns:a16="http://schemas.microsoft.com/office/drawing/2014/main" id="{419B453D-4F12-594F-11EA-E1D95611DC87}"/>
              </a:ext>
            </a:extLst>
          </p:cNvPr>
          <p:cNvSpPr txBox="1"/>
          <p:nvPr/>
        </p:nvSpPr>
        <p:spPr>
          <a:xfrm>
            <a:off x="697345" y="5316795"/>
            <a:ext cx="6096000" cy="1815882"/>
          </a:xfrm>
          <a:prstGeom prst="rect">
            <a:avLst/>
          </a:prstGeom>
          <a:noFill/>
        </p:spPr>
        <p:txBody>
          <a:bodyPr wrap="square">
            <a:spAutoFit/>
          </a:bodyPr>
          <a:lstStyle/>
          <a:p>
            <a:pPr marL="0" marR="0"/>
            <a:r>
              <a:rPr lang="en-US" sz="800" dirty="0">
                <a:solidFill>
                  <a:schemeClr val="tx2"/>
                </a:solidFill>
              </a:rPr>
              <a:t>Notes:</a:t>
            </a:r>
          </a:p>
          <a:p>
            <a:pPr marL="0" marR="0"/>
            <a:r>
              <a:rPr lang="en-US" sz="800" dirty="0">
                <a:solidFill>
                  <a:schemeClr val="tx2"/>
                </a:solidFill>
              </a:rPr>
              <a:t>Average of the CPI-Med for Los Angeles-Long Beach-Anaheim, CA, San Francisco-Oakland-Hayward, CA, San Diego-Carlsbad, CA, and Riverside-San Bernardino-Ontario, CA areas for available years are used as a proxy for California. </a:t>
            </a:r>
          </a:p>
          <a:p>
            <a:pPr marL="0" marR="0"/>
            <a:r>
              <a:rPr lang="en-US" sz="800" dirty="0">
                <a:solidFill>
                  <a:schemeClr val="tx2"/>
                </a:solidFill>
              </a:rPr>
              <a:t>Boston-Cambridge-Newton, MA-NH area is used as a proxy for Massachusetts. </a:t>
            </a:r>
          </a:p>
          <a:p>
            <a:pPr marL="0" marR="0"/>
            <a:r>
              <a:rPr lang="en-US" sz="800" dirty="0">
                <a:solidFill>
                  <a:schemeClr val="tx2"/>
                </a:solidFill>
              </a:rPr>
              <a:t>Portland-Salem, OR-WA area is used as a proxy for Oregon. Data is available until 2017.</a:t>
            </a:r>
          </a:p>
          <a:p>
            <a:r>
              <a:rPr lang="en-US" sz="800" dirty="0">
                <a:solidFill>
                  <a:schemeClr val="tx2"/>
                </a:solidFill>
              </a:rPr>
              <a:t>Seattle-Tacoma-Bellevue WA area is used as a proxy for Washington.</a:t>
            </a:r>
          </a:p>
          <a:p>
            <a:pPr>
              <a:spcAft>
                <a:spcPts val="600"/>
              </a:spcAft>
            </a:pPr>
            <a:r>
              <a:rPr lang="en-US" sz="1800" dirty="0">
                <a:solidFill>
                  <a:schemeClr val="tx2"/>
                </a:solidFill>
              </a:rPr>
              <a:t> </a:t>
            </a:r>
          </a:p>
          <a:p>
            <a:pPr>
              <a:spcAft>
                <a:spcPts val="600"/>
              </a:spcAft>
            </a:pPr>
            <a:endParaRPr lang="en-US" sz="1800" dirty="0">
              <a:solidFill>
                <a:schemeClr val="tx2"/>
              </a:solidFill>
            </a:endParaRPr>
          </a:p>
          <a:p>
            <a:pPr>
              <a:spcAft>
                <a:spcPts val="600"/>
              </a:spcAft>
            </a:pPr>
            <a:endParaRPr lang="en-US" sz="1800" dirty="0">
              <a:solidFill>
                <a:schemeClr val="tx2"/>
              </a:solidFill>
            </a:endParaRPr>
          </a:p>
        </p:txBody>
      </p:sp>
      <p:graphicFrame>
        <p:nvGraphicFramePr>
          <p:cNvPr id="11" name="Chart 10">
            <a:extLst>
              <a:ext uri="{FF2B5EF4-FFF2-40B4-BE49-F238E27FC236}">
                <a16:creationId xmlns:a16="http://schemas.microsoft.com/office/drawing/2014/main" id="{63B04A78-F0B2-463D-6FD0-F16A4FE74BF7}"/>
              </a:ext>
            </a:extLst>
          </p:cNvPr>
          <p:cNvGraphicFramePr>
            <a:graphicFrameLocks/>
          </p:cNvGraphicFramePr>
          <p:nvPr>
            <p:extLst>
              <p:ext uri="{D42A27DB-BD31-4B8C-83A1-F6EECF244321}">
                <p14:modId xmlns:p14="http://schemas.microsoft.com/office/powerpoint/2010/main" val="2402880841"/>
              </p:ext>
            </p:extLst>
          </p:nvPr>
        </p:nvGraphicFramePr>
        <p:xfrm>
          <a:off x="607257" y="1124280"/>
          <a:ext cx="7315201" cy="41356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748905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The Ratio of Primary Care Physicians to Population Is </a:t>
            </a:r>
            <a:br>
              <a:rPr lang="en-US" dirty="0"/>
            </a:br>
            <a:r>
              <a:rPr lang="en-US" dirty="0"/>
              <a:t>Growing</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16</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US Census Small Area Income and Poverty Estimates via County Health Rankings &amp; Roadmaps</a:t>
            </a:r>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4148500"/>
            <a:chOff x="7927143" y="1430441"/>
            <a:chExt cx="3657600" cy="4148500"/>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3816429"/>
            </a:xfrm>
            <a:prstGeom prst="rect">
              <a:avLst/>
            </a:prstGeom>
            <a:noFill/>
          </p:spPr>
          <p:txBody>
            <a:bodyPr wrap="square">
              <a:spAutoFit/>
            </a:bodyPr>
            <a:lstStyle/>
            <a:p>
              <a:pPr marL="173736" indent="-173736" algn="l" rtl="0" fontAlgn="base">
                <a:spcAft>
                  <a:spcPts val="600"/>
                </a:spcAft>
                <a:buFont typeface="Arial" panose="020B0604020202020204" pitchFamily="34" charset="0"/>
                <a:buChar char="•"/>
              </a:pPr>
              <a:r>
                <a:rPr lang="en-US" dirty="0">
                  <a:latin typeface="Seaford" panose="00000500000000000000" pitchFamily="2" charset="0"/>
                </a:rPr>
                <a:t>The ratio of primary care physicians (PCPs) to population in CA has been growing​. </a:t>
              </a:r>
            </a:p>
            <a:p>
              <a:pPr marL="173736" indent="-173736" algn="l" rtl="0" fontAlgn="base">
                <a:spcAft>
                  <a:spcPts val="600"/>
                </a:spcAft>
                <a:buFont typeface="Arial" panose="020B0604020202020204" pitchFamily="34" charset="0"/>
                <a:buChar char="•"/>
              </a:pPr>
              <a:r>
                <a:rPr lang="en-US" dirty="0">
                  <a:latin typeface="Seaford" panose="00000500000000000000" pitchFamily="2" charset="0"/>
                </a:rPr>
                <a:t>This ratio is growing faster than the national rate.</a:t>
              </a:r>
            </a:p>
            <a:p>
              <a:pPr marL="173736" indent="-173736" algn="l" rtl="0" fontAlgn="base">
                <a:spcAft>
                  <a:spcPts val="600"/>
                </a:spcAft>
                <a:buFont typeface="Arial" panose="020B0604020202020204" pitchFamily="34" charset="0"/>
                <a:buChar char="•"/>
              </a:pPr>
              <a:r>
                <a:rPr lang="en-US" dirty="0">
                  <a:latin typeface="Seaford" panose="00000500000000000000" pitchFamily="2" charset="0"/>
                </a:rPr>
                <a:t>A higher primary care physician to population ratio is likely to result in more patient services provided as well as a higher costs overall.</a:t>
              </a:r>
            </a:p>
            <a:p>
              <a:pPr marL="171450" indent="-171450">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graphicFrame>
        <p:nvGraphicFramePr>
          <p:cNvPr id="19" name="Chart 18">
            <a:extLst>
              <a:ext uri="{FF2B5EF4-FFF2-40B4-BE49-F238E27FC236}">
                <a16:creationId xmlns:a16="http://schemas.microsoft.com/office/drawing/2014/main" id="{B6399A7B-9522-AE20-47F4-A3DAF111E4E8}"/>
              </a:ext>
            </a:extLst>
          </p:cNvPr>
          <p:cNvGraphicFramePr>
            <a:graphicFrameLocks/>
          </p:cNvGraphicFramePr>
          <p:nvPr>
            <p:extLst>
              <p:ext uri="{D42A27DB-BD31-4B8C-83A1-F6EECF244321}">
                <p14:modId xmlns:p14="http://schemas.microsoft.com/office/powerpoint/2010/main" val="1207155448"/>
              </p:ext>
            </p:extLst>
          </p:nvPr>
        </p:nvGraphicFramePr>
        <p:xfrm>
          <a:off x="607258" y="1124280"/>
          <a:ext cx="7315201" cy="41188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70259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Weekly Wages Are Growing</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17</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U.S. Bureau of Labor Statistics </a:t>
            </a:r>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3871501"/>
            <a:chOff x="7927143" y="1430441"/>
            <a:chExt cx="3657600" cy="3871501"/>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3539430"/>
            </a:xfrm>
            <a:prstGeom prst="rect">
              <a:avLst/>
            </a:prstGeom>
            <a:noFill/>
          </p:spPr>
          <p:txBody>
            <a:bodyPr wrap="square">
              <a:spAutoFit/>
            </a:bodyPr>
            <a:lstStyle/>
            <a:p>
              <a:pPr marL="173736" indent="-173736" fontAlgn="base">
                <a:spcAft>
                  <a:spcPts val="600"/>
                </a:spcAft>
                <a:buFont typeface="Arial" panose="020B0604020202020204" pitchFamily="34" charset="0"/>
                <a:buChar char="•"/>
              </a:pPr>
              <a:r>
                <a:rPr lang="en-US" dirty="0">
                  <a:latin typeface="Seaford" panose="00000500000000000000" pitchFamily="2" charset="0"/>
                </a:rPr>
                <a:t>On average, CA has had higher weekly wage growth </a:t>
              </a:r>
              <a:r>
                <a:rPr lang="en-US" b="1" dirty="0">
                  <a:latin typeface="Seaford" panose="00000500000000000000" pitchFamily="2" charset="0"/>
                </a:rPr>
                <a:t>(4.4%)</a:t>
              </a:r>
              <a:r>
                <a:rPr lang="en-US" dirty="0">
                  <a:latin typeface="Seaford" panose="00000500000000000000" pitchFamily="2" charset="0"/>
                </a:rPr>
                <a:t> than the US </a:t>
              </a:r>
              <a:r>
                <a:rPr lang="en-US" b="1" dirty="0">
                  <a:latin typeface="Seaford" panose="00000500000000000000" pitchFamily="2" charset="0"/>
                </a:rPr>
                <a:t>(3.9%) </a:t>
              </a:r>
              <a:r>
                <a:rPr lang="en-US" dirty="0">
                  <a:latin typeface="Seaford" panose="00000500000000000000" pitchFamily="2" charset="0"/>
                </a:rPr>
                <a:t>between 2014 and 2023.​</a:t>
              </a:r>
            </a:p>
            <a:p>
              <a:pPr marL="173736" indent="-173736" fontAlgn="base">
                <a:spcAft>
                  <a:spcPts val="600"/>
                </a:spcAft>
                <a:buFont typeface="Arial" panose="020B0604020202020204" pitchFamily="34" charset="0"/>
                <a:buChar char="•"/>
              </a:pPr>
              <a:r>
                <a:rPr lang="en-US" dirty="0">
                  <a:latin typeface="Seaford" panose="00000500000000000000" pitchFamily="2" charset="0"/>
                </a:rPr>
                <a:t>Shown cost target states experienced higher wage growth over the same period, at </a:t>
              </a:r>
              <a:r>
                <a:rPr lang="en-US" b="1" dirty="0">
                  <a:latin typeface="Seaford" panose="00000500000000000000" pitchFamily="2" charset="0"/>
                </a:rPr>
                <a:t>4.9%</a:t>
              </a:r>
              <a:r>
                <a:rPr lang="en-US" dirty="0">
                  <a:latin typeface="Seaford" panose="00000500000000000000" pitchFamily="2" charset="0"/>
                </a:rPr>
                <a:t>. ​</a:t>
              </a:r>
            </a:p>
            <a:p>
              <a:pPr marL="173736" indent="-173736" fontAlgn="base">
                <a:spcAft>
                  <a:spcPts val="600"/>
                </a:spcAft>
                <a:buFont typeface="Arial" panose="020B0604020202020204" pitchFamily="34" charset="0"/>
                <a:buChar char="•"/>
              </a:pPr>
              <a:r>
                <a:rPr lang="en-US" dirty="0">
                  <a:latin typeface="Seaford" panose="00000500000000000000" pitchFamily="2" charset="0"/>
                </a:rPr>
                <a:t>In recent years, CA has had lower wage growth than shown cost target states. </a:t>
              </a:r>
            </a:p>
            <a:p>
              <a:pPr marL="171450" indent="-171450">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graphicFrame>
        <p:nvGraphicFramePr>
          <p:cNvPr id="8" name="Chart 7">
            <a:extLst>
              <a:ext uri="{FF2B5EF4-FFF2-40B4-BE49-F238E27FC236}">
                <a16:creationId xmlns:a16="http://schemas.microsoft.com/office/drawing/2014/main" id="{D7E7609C-4D0B-4E29-A856-03C45AC226F3}"/>
              </a:ext>
            </a:extLst>
          </p:cNvPr>
          <p:cNvGraphicFramePr>
            <a:graphicFrameLocks/>
          </p:cNvGraphicFramePr>
          <p:nvPr>
            <p:extLst>
              <p:ext uri="{D42A27DB-BD31-4B8C-83A1-F6EECF244321}">
                <p14:modId xmlns:p14="http://schemas.microsoft.com/office/powerpoint/2010/main" val="1005171589"/>
              </p:ext>
            </p:extLst>
          </p:nvPr>
        </p:nvGraphicFramePr>
        <p:xfrm>
          <a:off x="607257" y="1124280"/>
          <a:ext cx="7315201" cy="41314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448546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Preventable Hospital Stays Are Declining </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a:xfrm>
            <a:off x="4038599" y="6235370"/>
            <a:ext cx="7315201" cy="365125"/>
          </a:xfrm>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18</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US Census Small Area Income and Poverty Estimates via County Health Rankings &amp; Roadmaps</a:t>
            </a:r>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5610439"/>
            <a:chOff x="7927143" y="1430441"/>
            <a:chExt cx="3657600" cy="5610439"/>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5278368"/>
            </a:xfrm>
            <a:prstGeom prst="rect">
              <a:avLst/>
            </a:prstGeom>
            <a:noFill/>
          </p:spPr>
          <p:txBody>
            <a:bodyPr wrap="square">
              <a:spAutoFit/>
            </a:bodyPr>
            <a:lstStyle/>
            <a:p>
              <a:pPr marL="173736" indent="-173736" fontAlgn="base">
                <a:spcAft>
                  <a:spcPts val="600"/>
                </a:spcAft>
                <a:buFont typeface="Arial" panose="020B0604020202020204" pitchFamily="34" charset="0"/>
                <a:buChar char="•"/>
              </a:pPr>
              <a:r>
                <a:rPr lang="en-US" dirty="0">
                  <a:latin typeface="Seaford" panose="00000500000000000000" pitchFamily="2" charset="0"/>
                </a:rPr>
                <a:t>The rate of preventable hospital stays in California has declined at </a:t>
              </a:r>
              <a:r>
                <a:rPr lang="en-US" b="1" dirty="0">
                  <a:latin typeface="Seaford" panose="00000500000000000000" pitchFamily="2" charset="0"/>
                </a:rPr>
                <a:t>10%</a:t>
              </a:r>
              <a:r>
                <a:rPr lang="en-US" dirty="0">
                  <a:latin typeface="Seaford" panose="00000500000000000000" pitchFamily="2" charset="0"/>
                </a:rPr>
                <a:t> per year on average between 2017 and 2020. </a:t>
              </a:r>
            </a:p>
            <a:p>
              <a:pPr marL="173736" indent="-173736" fontAlgn="base">
                <a:spcAft>
                  <a:spcPts val="600"/>
                </a:spcAft>
                <a:buFont typeface="Arial" panose="020B0604020202020204" pitchFamily="34" charset="0"/>
                <a:buChar char="•"/>
              </a:pPr>
              <a:r>
                <a:rPr lang="en-US" dirty="0">
                  <a:latin typeface="Seaford" panose="00000500000000000000" pitchFamily="2" charset="0"/>
                </a:rPr>
                <a:t>The decline in CA is less than the national average decline rate of </a:t>
              </a:r>
              <a:r>
                <a:rPr lang="en-US" b="1" dirty="0">
                  <a:latin typeface="Seaford" panose="00000500000000000000" pitchFamily="2" charset="0"/>
                </a:rPr>
                <a:t>14%. </a:t>
              </a:r>
              <a:endParaRPr lang="en-US" dirty="0">
                <a:latin typeface="Seaford" panose="00000500000000000000" pitchFamily="2" charset="0"/>
              </a:endParaRPr>
            </a:p>
            <a:p>
              <a:pPr marL="173736" indent="-173736" fontAlgn="base">
                <a:spcAft>
                  <a:spcPts val="600"/>
                </a:spcAft>
                <a:buFont typeface="Arial" panose="020B0604020202020204" pitchFamily="34" charset="0"/>
                <a:buChar char="•"/>
              </a:pPr>
              <a:r>
                <a:rPr lang="en-US" dirty="0">
                  <a:latin typeface="Seaford" panose="00000500000000000000" pitchFamily="2" charset="0"/>
                </a:rPr>
                <a:t>Shown cost target states have decreased hospital stays at </a:t>
              </a:r>
              <a:r>
                <a:rPr lang="en-US" b="1" dirty="0">
                  <a:latin typeface="Seaford" panose="00000500000000000000" pitchFamily="2" charset="0"/>
                </a:rPr>
                <a:t>9.6% </a:t>
              </a:r>
              <a:r>
                <a:rPr lang="en-US" dirty="0">
                  <a:latin typeface="Seaford" panose="00000500000000000000" pitchFamily="2" charset="0"/>
                </a:rPr>
                <a:t>per year on average during the same years. </a:t>
              </a:r>
            </a:p>
            <a:p>
              <a:pPr marL="173736" indent="-173736" fontAlgn="base">
                <a:spcAft>
                  <a:spcPts val="600"/>
                </a:spcAft>
                <a:buFont typeface="Arial" panose="020B0604020202020204" pitchFamily="34" charset="0"/>
                <a:buChar char="•"/>
              </a:pPr>
              <a:r>
                <a:rPr lang="en-US" dirty="0">
                  <a:latin typeface="Seaford" panose="00000500000000000000" pitchFamily="2" charset="0"/>
                </a:rPr>
                <a:t>Given the decreases that have already </a:t>
              </a:r>
              <a:r>
                <a:rPr lang="en-US" dirty="0" err="1">
                  <a:latin typeface="Seaford" panose="00000500000000000000" pitchFamily="2" charset="0"/>
                </a:rPr>
                <a:t>occured</a:t>
              </a:r>
              <a:r>
                <a:rPr lang="en-US" dirty="0">
                  <a:latin typeface="Seaford" panose="00000500000000000000" pitchFamily="2" charset="0"/>
                </a:rPr>
                <a:t>, it is likely unrealistic to expect large reductions in spending through utilization reduction</a:t>
              </a:r>
            </a:p>
            <a:p>
              <a:pPr marL="171450" indent="-171450">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graphicFrame>
        <p:nvGraphicFramePr>
          <p:cNvPr id="9" name="Chart 8">
            <a:extLst>
              <a:ext uri="{FF2B5EF4-FFF2-40B4-BE49-F238E27FC236}">
                <a16:creationId xmlns:a16="http://schemas.microsoft.com/office/drawing/2014/main" id="{C4CC5260-C888-3328-4F1E-F755CB8BD780}"/>
              </a:ext>
            </a:extLst>
          </p:cNvPr>
          <p:cNvGraphicFramePr>
            <a:graphicFrameLocks/>
          </p:cNvGraphicFramePr>
          <p:nvPr>
            <p:extLst>
              <p:ext uri="{D42A27DB-BD31-4B8C-83A1-F6EECF244321}">
                <p14:modId xmlns:p14="http://schemas.microsoft.com/office/powerpoint/2010/main" val="3100550815"/>
              </p:ext>
            </p:extLst>
          </p:nvPr>
        </p:nvGraphicFramePr>
        <p:xfrm>
          <a:off x="607257" y="1124280"/>
          <a:ext cx="7063543" cy="41589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01143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Total Hospital Beds per 1,000 People Are Relatively Flat</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19</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KFF</a:t>
            </a:r>
          </a:p>
        </p:txBody>
      </p:sp>
      <p:grpSp>
        <p:nvGrpSpPr>
          <p:cNvPr id="5" name="Group 4">
            <a:extLst>
              <a:ext uri="{FF2B5EF4-FFF2-40B4-BE49-F238E27FC236}">
                <a16:creationId xmlns:a16="http://schemas.microsoft.com/office/drawing/2014/main" id="{BF556A82-A9D0-B01D-7D26-0922F833FFCC}"/>
              </a:ext>
            </a:extLst>
          </p:cNvPr>
          <p:cNvGrpSpPr/>
          <p:nvPr/>
        </p:nvGrpSpPr>
        <p:grpSpPr>
          <a:xfrm>
            <a:off x="7927143" y="1124280"/>
            <a:ext cx="3657600" cy="3255948"/>
            <a:chOff x="7927143" y="1430441"/>
            <a:chExt cx="3657600" cy="3255948"/>
          </a:xfrm>
        </p:grpSpPr>
        <p:sp>
          <p:nvSpPr>
            <p:cNvPr id="6" name="Rectangle 5">
              <a:extLst>
                <a:ext uri="{FF2B5EF4-FFF2-40B4-BE49-F238E27FC236}">
                  <a16:creationId xmlns:a16="http://schemas.microsoft.com/office/drawing/2014/main" id="{1EDAEC91-0674-8517-5729-24943B004BC2}"/>
                </a:ext>
              </a:extLst>
            </p:cNvPr>
            <p:cNvSpPr/>
            <p:nvPr/>
          </p:nvSpPr>
          <p:spPr>
            <a:xfrm>
              <a:off x="7991704" y="1430441"/>
              <a:ext cx="2849826" cy="3320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6" name="Straight Connector 15">
              <a:extLst>
                <a:ext uri="{FF2B5EF4-FFF2-40B4-BE49-F238E27FC236}">
                  <a16:creationId xmlns:a16="http://schemas.microsoft.com/office/drawing/2014/main" id="{62133A25-E3B4-DEE8-2949-F5D0E2A2B7CF}"/>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75D1E20C-3B20-064F-11E8-13CEF782A764}"/>
                </a:ext>
              </a:extLst>
            </p:cNvPr>
            <p:cNvSpPr txBox="1"/>
            <p:nvPr/>
          </p:nvSpPr>
          <p:spPr>
            <a:xfrm>
              <a:off x="7927143" y="1762512"/>
              <a:ext cx="3657600" cy="2923877"/>
            </a:xfrm>
            <a:prstGeom prst="rect">
              <a:avLst/>
            </a:prstGeom>
            <a:noFill/>
          </p:spPr>
          <p:txBody>
            <a:bodyPr wrap="square">
              <a:spAutoFit/>
            </a:bodyPr>
            <a:lstStyle/>
            <a:p>
              <a:pPr marL="173736" indent="-173736" fontAlgn="base">
                <a:spcAft>
                  <a:spcPts val="600"/>
                </a:spcAft>
                <a:buFont typeface="Arial" panose="020B0604020202020204" pitchFamily="34" charset="0"/>
                <a:buChar char="•"/>
              </a:pPr>
              <a:r>
                <a:rPr lang="en-US" dirty="0">
                  <a:latin typeface="Seaford" panose="00000500000000000000" pitchFamily="2" charset="0"/>
                </a:rPr>
                <a:t>Total hospital beds per 1,000 people have been trending down nationally, averaging </a:t>
              </a:r>
              <a:r>
                <a:rPr lang="en-US" b="1" dirty="0">
                  <a:latin typeface="Seaford" panose="00000500000000000000" pitchFamily="2" charset="0"/>
                </a:rPr>
                <a:t>-0.5%</a:t>
              </a:r>
              <a:r>
                <a:rPr lang="en-US" dirty="0">
                  <a:latin typeface="Seaford" panose="00000500000000000000" pitchFamily="2" charset="0"/>
                </a:rPr>
                <a:t> per year between 2016 and 2021. ​</a:t>
              </a:r>
            </a:p>
            <a:p>
              <a:pPr marL="173736" indent="-173736" fontAlgn="base">
                <a:spcAft>
                  <a:spcPts val="600"/>
                </a:spcAft>
                <a:buFont typeface="Arial" panose="020B0604020202020204" pitchFamily="34" charset="0"/>
                <a:buChar char="•"/>
              </a:pPr>
              <a:r>
                <a:rPr lang="en-US" dirty="0">
                  <a:latin typeface="Seaford" panose="00000500000000000000" pitchFamily="2" charset="0"/>
                </a:rPr>
                <a:t>In CA, total hospital beds per 1,000 people have grown </a:t>
              </a:r>
              <a:r>
                <a:rPr lang="en-US" b="1" dirty="0">
                  <a:latin typeface="Seaford" panose="00000500000000000000" pitchFamily="2" charset="0"/>
                </a:rPr>
                <a:t>0.9%</a:t>
              </a:r>
              <a:r>
                <a:rPr lang="en-US" dirty="0">
                  <a:latin typeface="Seaford" panose="00000500000000000000" pitchFamily="2" charset="0"/>
                </a:rPr>
                <a:t> per year between 2016 and 2021. ​</a:t>
              </a:r>
            </a:p>
            <a:p>
              <a:pPr marL="171450" indent="-171450">
                <a:spcAft>
                  <a:spcPts val="600"/>
                </a:spcAft>
                <a:buFont typeface="Arial" panose="020B0604020202020204" pitchFamily="34" charset="0"/>
                <a:buChar char="•"/>
              </a:pPr>
              <a:endParaRPr lang="en-US" sz="1200" dirty="0">
                <a:solidFill>
                  <a:schemeClr val="tx1"/>
                </a:solidFill>
              </a:endParaRPr>
            </a:p>
          </p:txBody>
        </p:sp>
      </p:grpSp>
      <p:graphicFrame>
        <p:nvGraphicFramePr>
          <p:cNvPr id="8" name="Chart 7">
            <a:extLst>
              <a:ext uri="{FF2B5EF4-FFF2-40B4-BE49-F238E27FC236}">
                <a16:creationId xmlns:a16="http://schemas.microsoft.com/office/drawing/2014/main" id="{B268FED3-0ED9-DD33-7119-5D60013AF5EE}"/>
              </a:ext>
            </a:extLst>
          </p:cNvPr>
          <p:cNvGraphicFramePr>
            <a:graphicFrameLocks/>
          </p:cNvGraphicFramePr>
          <p:nvPr>
            <p:extLst>
              <p:ext uri="{D42A27DB-BD31-4B8C-83A1-F6EECF244321}">
                <p14:modId xmlns:p14="http://schemas.microsoft.com/office/powerpoint/2010/main" val="3980582908"/>
              </p:ext>
            </p:extLst>
          </p:nvPr>
        </p:nvGraphicFramePr>
        <p:xfrm>
          <a:off x="607258" y="1124281"/>
          <a:ext cx="7315201" cy="414576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420071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32BDC-8E12-3C06-CEBF-3311FF67EB52}"/>
              </a:ext>
            </a:extLst>
          </p:cNvPr>
          <p:cNvSpPr>
            <a:spLocks noGrp="1"/>
          </p:cNvSpPr>
          <p:nvPr>
            <p:ph type="title"/>
          </p:nvPr>
        </p:nvSpPr>
        <p:spPr/>
        <p:txBody>
          <a:bodyPr/>
          <a:lstStyle/>
          <a:p>
            <a:r>
              <a:rPr lang="en-US" dirty="0"/>
              <a:t>OHCA’s Main Objectives and Responsibilities</a:t>
            </a:r>
          </a:p>
        </p:txBody>
      </p:sp>
      <p:sp>
        <p:nvSpPr>
          <p:cNvPr id="4" name="Content Placeholder 3">
            <a:extLst>
              <a:ext uri="{FF2B5EF4-FFF2-40B4-BE49-F238E27FC236}">
                <a16:creationId xmlns:a16="http://schemas.microsoft.com/office/drawing/2014/main" id="{FEB5BE42-CF7D-9430-8E7A-FF47AD15C640}"/>
              </a:ext>
            </a:extLst>
          </p:cNvPr>
          <p:cNvSpPr>
            <a:spLocks noGrp="1"/>
          </p:cNvSpPr>
          <p:nvPr>
            <p:ph sz="half" idx="13"/>
          </p:nvPr>
        </p:nvSpPr>
        <p:spPr>
          <a:xfrm>
            <a:off x="1526726" y="5195906"/>
            <a:ext cx="11033124" cy="416743"/>
          </a:xfrm>
        </p:spPr>
        <p:txBody>
          <a:bodyPr/>
          <a:lstStyle/>
          <a:p>
            <a:r>
              <a:rPr lang="en-US" sz="2800" b="1" dirty="0"/>
              <a:t>Establish new standards, including for quality, equity, workforce</a:t>
            </a:r>
          </a:p>
          <a:p>
            <a:pPr marL="342900" indent="-342900">
              <a:buFont typeface="Arial" panose="020B0604020202020204" pitchFamily="34" charset="0"/>
              <a:buChar char="•"/>
            </a:pPr>
            <a:endParaRPr lang="en-US" sz="1800" b="1" dirty="0"/>
          </a:p>
          <a:p>
            <a:pPr marL="342900" indent="-342900">
              <a:buFont typeface="Arial" panose="020B0604020202020204" pitchFamily="34" charset="0"/>
              <a:buChar char="•"/>
            </a:pPr>
            <a:endParaRPr lang="en-US" sz="1800" b="1" dirty="0"/>
          </a:p>
        </p:txBody>
      </p:sp>
      <p:sp>
        <p:nvSpPr>
          <p:cNvPr id="7" name="TextBox 6">
            <a:extLst>
              <a:ext uri="{FF2B5EF4-FFF2-40B4-BE49-F238E27FC236}">
                <a16:creationId xmlns:a16="http://schemas.microsoft.com/office/drawing/2014/main" id="{C57BA968-D860-314A-372A-CF660A50A4AE}"/>
              </a:ext>
            </a:extLst>
          </p:cNvPr>
          <p:cNvSpPr txBox="1"/>
          <p:nvPr/>
        </p:nvSpPr>
        <p:spPr>
          <a:xfrm>
            <a:off x="1468360" y="1556900"/>
            <a:ext cx="8544643" cy="954107"/>
          </a:xfrm>
          <a:prstGeom prst="rect">
            <a:avLst/>
          </a:prstGeom>
          <a:noFill/>
        </p:spPr>
        <p:txBody>
          <a:bodyPr wrap="square" rtlCol="0">
            <a:spAutoFit/>
          </a:bodyPr>
          <a:lstStyle/>
          <a:p>
            <a:r>
              <a:rPr lang="en-US" sz="2800" b="1" dirty="0">
                <a:solidFill>
                  <a:schemeClr val="accent6">
                    <a:lumMod val="75000"/>
                  </a:schemeClr>
                </a:solidFill>
                <a:latin typeface="Seaford" panose="020B0502030303020204" pitchFamily="34" charset="0"/>
              </a:rPr>
              <a:t>Increase transparency on spending and quality </a:t>
            </a:r>
          </a:p>
          <a:p>
            <a:endParaRPr lang="en-US" sz="2800" b="1" dirty="0">
              <a:latin typeface="Seaford" panose="020B0502030303020204" pitchFamily="34" charset="0"/>
            </a:endParaRPr>
          </a:p>
        </p:txBody>
      </p:sp>
      <p:pic>
        <p:nvPicPr>
          <p:cNvPr id="9" name="Graphic 8" descr="Logarithmic Graph with solid fill">
            <a:extLst>
              <a:ext uri="{FF2B5EF4-FFF2-40B4-BE49-F238E27FC236}">
                <a16:creationId xmlns:a16="http://schemas.microsoft.com/office/drawing/2014/main" id="{AC5D1C39-7263-F772-43FC-D7FA6178294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3961" y="2255784"/>
            <a:ext cx="914400" cy="914400"/>
          </a:xfrm>
          <a:prstGeom prst="rect">
            <a:avLst/>
          </a:prstGeom>
        </p:spPr>
      </p:pic>
      <p:pic>
        <p:nvPicPr>
          <p:cNvPr id="13" name="Content Placeholder 12" descr="Magnifying glass with solid fill">
            <a:extLst>
              <a:ext uri="{FF2B5EF4-FFF2-40B4-BE49-F238E27FC236}">
                <a16:creationId xmlns:a16="http://schemas.microsoft.com/office/drawing/2014/main" id="{430A2D86-235A-1FC7-1D5A-660D650D9C62}"/>
              </a:ext>
            </a:extLst>
          </p:cNvPr>
          <p:cNvPicPr>
            <a:picLocks noGrp="1" noChangeAspect="1"/>
          </p:cNvPicPr>
          <p:nvPr>
            <p:ph sz="half" idx="14"/>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3961" y="1313934"/>
            <a:ext cx="914400" cy="914400"/>
          </a:xfrm>
        </p:spPr>
      </p:pic>
      <p:sp>
        <p:nvSpPr>
          <p:cNvPr id="14" name="TextBox 13">
            <a:extLst>
              <a:ext uri="{FF2B5EF4-FFF2-40B4-BE49-F238E27FC236}">
                <a16:creationId xmlns:a16="http://schemas.microsoft.com/office/drawing/2014/main" id="{DC19334F-70D6-AAE1-CA9C-E2856E8B46DE}"/>
              </a:ext>
            </a:extLst>
          </p:cNvPr>
          <p:cNvSpPr txBox="1"/>
          <p:nvPr/>
        </p:nvSpPr>
        <p:spPr>
          <a:xfrm>
            <a:off x="1468361" y="2474893"/>
            <a:ext cx="10305823" cy="954107"/>
          </a:xfrm>
          <a:prstGeom prst="rect">
            <a:avLst/>
          </a:prstGeom>
          <a:noFill/>
        </p:spPr>
        <p:txBody>
          <a:bodyPr wrap="square" rtlCol="0">
            <a:spAutoFit/>
          </a:bodyPr>
          <a:lstStyle/>
          <a:p>
            <a:r>
              <a:rPr lang="en-US" sz="2800" b="1" dirty="0">
                <a:solidFill>
                  <a:schemeClr val="accent6">
                    <a:lumMod val="75000"/>
                  </a:schemeClr>
                </a:solidFill>
                <a:latin typeface="Seaford" panose="020B0502030303020204" pitchFamily="34" charset="0"/>
              </a:rPr>
              <a:t>Set spending targets for the health care field </a:t>
            </a:r>
          </a:p>
          <a:p>
            <a:endParaRPr lang="en-US" sz="2800" b="1" dirty="0">
              <a:latin typeface="Seaford" panose="020B0502030303020204" pitchFamily="34" charset="0"/>
            </a:endParaRPr>
          </a:p>
        </p:txBody>
      </p:sp>
      <p:pic>
        <p:nvPicPr>
          <p:cNvPr id="16" name="Graphic 15" descr="Police male with solid fill">
            <a:extLst>
              <a:ext uri="{FF2B5EF4-FFF2-40B4-BE49-F238E27FC236}">
                <a16:creationId xmlns:a16="http://schemas.microsoft.com/office/drawing/2014/main" id="{77C5E6E8-54F8-DC83-5008-77A0D52353E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3961" y="3188158"/>
            <a:ext cx="914400" cy="914400"/>
          </a:xfrm>
          <a:prstGeom prst="rect">
            <a:avLst/>
          </a:prstGeom>
        </p:spPr>
      </p:pic>
      <p:sp>
        <p:nvSpPr>
          <p:cNvPr id="18" name="TextBox 17">
            <a:extLst>
              <a:ext uri="{FF2B5EF4-FFF2-40B4-BE49-F238E27FC236}">
                <a16:creationId xmlns:a16="http://schemas.microsoft.com/office/drawing/2014/main" id="{300252BD-3175-6353-B1E1-B25563B143EB}"/>
              </a:ext>
            </a:extLst>
          </p:cNvPr>
          <p:cNvSpPr txBox="1"/>
          <p:nvPr/>
        </p:nvSpPr>
        <p:spPr>
          <a:xfrm>
            <a:off x="1468361" y="3337076"/>
            <a:ext cx="10852934" cy="523220"/>
          </a:xfrm>
          <a:prstGeom prst="rect">
            <a:avLst/>
          </a:prstGeom>
          <a:noFill/>
        </p:spPr>
        <p:txBody>
          <a:bodyPr wrap="square" rtlCol="0">
            <a:spAutoFit/>
          </a:bodyPr>
          <a:lstStyle/>
          <a:p>
            <a:r>
              <a:rPr lang="en-US" sz="2800" b="1" dirty="0">
                <a:solidFill>
                  <a:schemeClr val="accent6">
                    <a:lumMod val="75000"/>
                  </a:schemeClr>
                </a:solidFill>
                <a:latin typeface="Seaford" panose="020B0502030303020204" pitchFamily="34" charset="0"/>
              </a:rPr>
              <a:t>Enforce compliance, including through financial penalties</a:t>
            </a:r>
          </a:p>
        </p:txBody>
      </p:sp>
      <p:pic>
        <p:nvPicPr>
          <p:cNvPr id="20" name="Graphic 19" descr="Handshake with solid fill">
            <a:extLst>
              <a:ext uri="{FF2B5EF4-FFF2-40B4-BE49-F238E27FC236}">
                <a16:creationId xmlns:a16="http://schemas.microsoft.com/office/drawing/2014/main" id="{04024778-A03C-4CFD-C9D7-E49249BB268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3961" y="4067618"/>
            <a:ext cx="914400" cy="914400"/>
          </a:xfrm>
          <a:prstGeom prst="rect">
            <a:avLst/>
          </a:prstGeom>
        </p:spPr>
      </p:pic>
      <p:sp>
        <p:nvSpPr>
          <p:cNvPr id="21" name="TextBox 20">
            <a:extLst>
              <a:ext uri="{FF2B5EF4-FFF2-40B4-BE49-F238E27FC236}">
                <a16:creationId xmlns:a16="http://schemas.microsoft.com/office/drawing/2014/main" id="{04EA1A05-4651-E371-661A-1FE836092328}"/>
              </a:ext>
            </a:extLst>
          </p:cNvPr>
          <p:cNvSpPr txBox="1"/>
          <p:nvPr/>
        </p:nvSpPr>
        <p:spPr>
          <a:xfrm>
            <a:off x="1468361" y="4263208"/>
            <a:ext cx="7344333" cy="523220"/>
          </a:xfrm>
          <a:prstGeom prst="rect">
            <a:avLst/>
          </a:prstGeom>
          <a:noFill/>
        </p:spPr>
        <p:txBody>
          <a:bodyPr wrap="square" rtlCol="0">
            <a:spAutoFit/>
          </a:bodyPr>
          <a:lstStyle/>
          <a:p>
            <a:r>
              <a:rPr lang="en-US" sz="2800" b="1" dirty="0">
                <a:latin typeface="Seaford" panose="020B0502030303020204" pitchFamily="34" charset="0"/>
              </a:rPr>
              <a:t>Monitor and review market transactions</a:t>
            </a:r>
          </a:p>
        </p:txBody>
      </p:sp>
      <p:pic>
        <p:nvPicPr>
          <p:cNvPr id="5" name="Graphic 4" descr="Doctor female with solid fill">
            <a:extLst>
              <a:ext uri="{FF2B5EF4-FFF2-40B4-BE49-F238E27FC236}">
                <a16:creationId xmlns:a16="http://schemas.microsoft.com/office/drawing/2014/main" id="{F9F383C9-FA46-EFAD-BAC3-1EFB75D923E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961" y="4947078"/>
            <a:ext cx="914400" cy="914400"/>
          </a:xfrm>
          <a:prstGeom prst="rect">
            <a:avLst/>
          </a:prstGeom>
        </p:spPr>
      </p:pic>
    </p:spTree>
    <p:extLst>
      <p:ext uri="{BB962C8B-B14F-4D97-AF65-F5344CB8AC3E}">
        <p14:creationId xmlns:p14="http://schemas.microsoft.com/office/powerpoint/2010/main" val="14941564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A3D3-DD9E-AA32-48BD-414E4A1C36CF}"/>
              </a:ext>
            </a:extLst>
          </p:cNvPr>
          <p:cNvSpPr>
            <a:spLocks noGrp="1"/>
          </p:cNvSpPr>
          <p:nvPr>
            <p:ph type="title"/>
          </p:nvPr>
        </p:nvSpPr>
        <p:spPr/>
        <p:txBody>
          <a:bodyPr/>
          <a:lstStyle/>
          <a:p>
            <a:r>
              <a:rPr lang="en-US" dirty="0"/>
              <a:t>California Has a Higher Unionization Rate Than the US</a:t>
            </a:r>
          </a:p>
        </p:txBody>
      </p:sp>
      <p:sp>
        <p:nvSpPr>
          <p:cNvPr id="3" name="Footer Placeholder 2">
            <a:extLst>
              <a:ext uri="{FF2B5EF4-FFF2-40B4-BE49-F238E27FC236}">
                <a16:creationId xmlns:a16="http://schemas.microsoft.com/office/drawing/2014/main" id="{BCEFF3E3-D90F-3D1A-ECCA-6AA91BCE5044}"/>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7503A54D-816A-D0B9-F44E-BF16E64104BF}"/>
              </a:ext>
            </a:extLst>
          </p:cNvPr>
          <p:cNvSpPr>
            <a:spLocks noGrp="1"/>
          </p:cNvSpPr>
          <p:nvPr>
            <p:ph type="sldNum" sz="quarter" idx="12"/>
          </p:nvPr>
        </p:nvSpPr>
        <p:spPr/>
        <p:txBody>
          <a:bodyPr/>
          <a:lstStyle/>
          <a:p>
            <a:fld id="{C5F27E2F-9BA8-EA44-97EA-98E8CF67F8E7}" type="slidenum">
              <a:rPr lang="en-US" smtClean="0"/>
              <a:t>20</a:t>
            </a:fld>
            <a:endParaRPr lang="en-US" dirty="0"/>
          </a:p>
        </p:txBody>
      </p:sp>
      <p:sp>
        <p:nvSpPr>
          <p:cNvPr id="7" name="TextBox 6">
            <a:extLst>
              <a:ext uri="{FF2B5EF4-FFF2-40B4-BE49-F238E27FC236}">
                <a16:creationId xmlns:a16="http://schemas.microsoft.com/office/drawing/2014/main" id="{2AC4861C-F132-D7C4-0C87-485E1F4BDF31}"/>
              </a:ext>
            </a:extLst>
          </p:cNvPr>
          <p:cNvSpPr txBox="1"/>
          <p:nvPr/>
        </p:nvSpPr>
        <p:spPr>
          <a:xfrm>
            <a:off x="697345" y="6407298"/>
            <a:ext cx="10540498" cy="200055"/>
          </a:xfrm>
          <a:prstGeom prst="rect">
            <a:avLst/>
          </a:prstGeom>
          <a:noFill/>
        </p:spPr>
        <p:txBody>
          <a:bodyPr wrap="square" rtlCol="0">
            <a:spAutoFit/>
          </a:bodyPr>
          <a:lstStyle/>
          <a:p>
            <a:r>
              <a:rPr lang="en-US" sz="700" dirty="0"/>
              <a:t>Sources – U.S. Bureau of Labor Statistics </a:t>
            </a:r>
          </a:p>
        </p:txBody>
      </p:sp>
      <p:graphicFrame>
        <p:nvGraphicFramePr>
          <p:cNvPr id="8" name="Chart 7">
            <a:extLst>
              <a:ext uri="{FF2B5EF4-FFF2-40B4-BE49-F238E27FC236}">
                <a16:creationId xmlns:a16="http://schemas.microsoft.com/office/drawing/2014/main" id="{7F0242BF-1F39-E7AD-604E-77FB34DA3AAE}"/>
              </a:ext>
            </a:extLst>
          </p:cNvPr>
          <p:cNvGraphicFramePr>
            <a:graphicFrameLocks/>
          </p:cNvGraphicFramePr>
          <p:nvPr>
            <p:extLst>
              <p:ext uri="{D42A27DB-BD31-4B8C-83A1-F6EECF244321}">
                <p14:modId xmlns:p14="http://schemas.microsoft.com/office/powerpoint/2010/main" val="456044035"/>
              </p:ext>
            </p:extLst>
          </p:nvPr>
        </p:nvGraphicFramePr>
        <p:xfrm>
          <a:off x="573480" y="2736664"/>
          <a:ext cx="5297983" cy="347968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3B24D17F-B5A5-2356-7C1D-0949191D7A75}"/>
              </a:ext>
            </a:extLst>
          </p:cNvPr>
          <p:cNvGraphicFramePr>
            <a:graphicFrameLocks/>
          </p:cNvGraphicFramePr>
          <p:nvPr>
            <p:extLst>
              <p:ext uri="{D42A27DB-BD31-4B8C-83A1-F6EECF244321}">
                <p14:modId xmlns:p14="http://schemas.microsoft.com/office/powerpoint/2010/main" val="1431307469"/>
              </p:ext>
            </p:extLst>
          </p:nvPr>
        </p:nvGraphicFramePr>
        <p:xfrm>
          <a:off x="6329752" y="2661850"/>
          <a:ext cx="5297982" cy="3418575"/>
        </p:xfrm>
        <a:graphic>
          <a:graphicData uri="http://schemas.openxmlformats.org/drawingml/2006/chart">
            <c:chart xmlns:c="http://schemas.openxmlformats.org/drawingml/2006/chart" xmlns:r="http://schemas.openxmlformats.org/officeDocument/2006/relationships" r:id="rId4"/>
          </a:graphicData>
        </a:graphic>
      </p:graphicFrame>
      <p:grpSp>
        <p:nvGrpSpPr>
          <p:cNvPr id="11" name="Group 10">
            <a:extLst>
              <a:ext uri="{FF2B5EF4-FFF2-40B4-BE49-F238E27FC236}">
                <a16:creationId xmlns:a16="http://schemas.microsoft.com/office/drawing/2014/main" id="{58D98C04-238B-5A65-D2A3-FBA2F3F5151A}"/>
              </a:ext>
            </a:extLst>
          </p:cNvPr>
          <p:cNvGrpSpPr/>
          <p:nvPr/>
        </p:nvGrpSpPr>
        <p:grpSpPr>
          <a:xfrm>
            <a:off x="573480" y="1105541"/>
            <a:ext cx="10763795" cy="1778621"/>
            <a:chOff x="7927143" y="1430441"/>
            <a:chExt cx="3657600" cy="1778621"/>
          </a:xfrm>
        </p:grpSpPr>
        <p:sp>
          <p:nvSpPr>
            <p:cNvPr id="12" name="Rectangle 11">
              <a:extLst>
                <a:ext uri="{FF2B5EF4-FFF2-40B4-BE49-F238E27FC236}">
                  <a16:creationId xmlns:a16="http://schemas.microsoft.com/office/drawing/2014/main" id="{7FD9E029-4DE7-A350-07A6-2F80897F616C}"/>
                </a:ext>
              </a:extLst>
            </p:cNvPr>
            <p:cNvSpPr/>
            <p:nvPr/>
          </p:nvSpPr>
          <p:spPr>
            <a:xfrm>
              <a:off x="7927143" y="1430441"/>
              <a:ext cx="2849826" cy="3320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b="1" i="0" u="none" strike="noStrike" kern="1200" cap="none" spc="0" normalizeH="0" baseline="0" noProof="0" dirty="0">
                  <a:ln>
                    <a:noFill/>
                  </a:ln>
                  <a:solidFill>
                    <a:prstClr val="black"/>
                  </a:solidFill>
                  <a:effectLst/>
                  <a:uLnTx/>
                  <a:uFillTx/>
                  <a:latin typeface="Seaford" panose="00000500000000000000" pitchFamily="2" charset="0"/>
                </a:rPr>
                <a:t>Key Observations</a:t>
              </a:r>
            </a:p>
          </p:txBody>
        </p:sp>
        <p:cxnSp>
          <p:nvCxnSpPr>
            <p:cNvPr id="13" name="Straight Connector 12">
              <a:extLst>
                <a:ext uri="{FF2B5EF4-FFF2-40B4-BE49-F238E27FC236}">
                  <a16:creationId xmlns:a16="http://schemas.microsoft.com/office/drawing/2014/main" id="{54228BD3-62D3-5075-89DE-47F3967CAE0B}"/>
                </a:ext>
              </a:extLst>
            </p:cNvPr>
            <p:cNvCxnSpPr>
              <a:cxnSpLocks/>
            </p:cNvCxnSpPr>
            <p:nvPr/>
          </p:nvCxnSpPr>
          <p:spPr>
            <a:xfrm>
              <a:off x="7927143" y="1741798"/>
              <a:ext cx="3657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B6046F4B-9EE5-A5FD-E706-B6CDD46260E6}"/>
                </a:ext>
              </a:extLst>
            </p:cNvPr>
            <p:cNvSpPr txBox="1"/>
            <p:nvPr/>
          </p:nvSpPr>
          <p:spPr>
            <a:xfrm>
              <a:off x="7927143" y="1762512"/>
              <a:ext cx="3657600" cy="1446550"/>
            </a:xfrm>
            <a:prstGeom prst="rect">
              <a:avLst/>
            </a:prstGeom>
            <a:noFill/>
          </p:spPr>
          <p:txBody>
            <a:bodyPr wrap="square">
              <a:spAutoFit/>
            </a:bodyPr>
            <a:lstStyle/>
            <a:p>
              <a:pPr marL="173736" indent="-173736" fontAlgn="base">
                <a:spcAft>
                  <a:spcPts val="600"/>
                </a:spcAft>
                <a:buFont typeface="Arial" panose="020B0604020202020204" pitchFamily="34" charset="0"/>
                <a:buChar char="•"/>
              </a:pPr>
              <a:r>
                <a:rPr lang="en-US" dirty="0">
                  <a:latin typeface="Seaford" panose="00000500000000000000" pitchFamily="2" charset="0"/>
                </a:rPr>
                <a:t>CA has a higher unionization rate of </a:t>
              </a:r>
              <a:r>
                <a:rPr lang="en-US" b="1" dirty="0">
                  <a:latin typeface="Seaford" panose="00000500000000000000" pitchFamily="2" charset="0"/>
                </a:rPr>
                <a:t>16.1%</a:t>
              </a:r>
              <a:r>
                <a:rPr lang="en-US" dirty="0">
                  <a:latin typeface="Seaford" panose="00000500000000000000" pitchFamily="2" charset="0"/>
                </a:rPr>
                <a:t> than the US average of </a:t>
              </a:r>
              <a:r>
                <a:rPr lang="en-US" b="1" dirty="0">
                  <a:latin typeface="Seaford" panose="00000500000000000000" pitchFamily="2" charset="0"/>
                </a:rPr>
                <a:t>10.1% </a:t>
              </a:r>
              <a:r>
                <a:rPr lang="en-US" dirty="0">
                  <a:latin typeface="Seaford" panose="00000500000000000000" pitchFamily="2" charset="0"/>
                </a:rPr>
                <a:t>in 2022 and on average membership nationally decreased by </a:t>
              </a:r>
              <a:r>
                <a:rPr lang="en-US" b="1" dirty="0">
                  <a:latin typeface="Seaford" panose="00000500000000000000" pitchFamily="2" charset="0"/>
                </a:rPr>
                <a:t>1.2% </a:t>
              </a:r>
              <a:r>
                <a:rPr lang="en-US" dirty="0">
                  <a:latin typeface="Seaford" panose="00000500000000000000" pitchFamily="2" charset="0"/>
                </a:rPr>
                <a:t>while only by </a:t>
              </a:r>
              <a:r>
                <a:rPr lang="en-US" b="1" dirty="0">
                  <a:latin typeface="Seaford" panose="00000500000000000000" pitchFamily="2" charset="0"/>
                </a:rPr>
                <a:t>0.2%</a:t>
              </a:r>
              <a:r>
                <a:rPr lang="en-US" dirty="0">
                  <a:latin typeface="Seaford" panose="00000500000000000000" pitchFamily="2" charset="0"/>
                </a:rPr>
                <a:t> in CA between 2014 and 2022. During the same time, shown peer states increased unionization by </a:t>
              </a:r>
              <a:r>
                <a:rPr lang="en-US" b="1" dirty="0">
                  <a:latin typeface="Seaford" panose="00000500000000000000" pitchFamily="2" charset="0"/>
                </a:rPr>
                <a:t>0.3%.</a:t>
              </a:r>
              <a:endParaRPr lang="en-US" dirty="0">
                <a:latin typeface="Seaford" panose="00000500000000000000" pitchFamily="2" charset="0"/>
              </a:endParaRPr>
            </a:p>
            <a:p>
              <a:pPr marL="173736" indent="-173736" fontAlgn="base">
                <a:spcAft>
                  <a:spcPts val="600"/>
                </a:spcAft>
                <a:buFont typeface="Arial" panose="020B0604020202020204" pitchFamily="34" charset="0"/>
                <a:buChar char="•"/>
              </a:pPr>
              <a:endParaRPr lang="en-US" sz="1200" dirty="0"/>
            </a:p>
            <a:p>
              <a:pPr marL="171450" indent="-171450">
                <a:spcAft>
                  <a:spcPts val="600"/>
                </a:spcAft>
                <a:buFont typeface="Arial" panose="020B0604020202020204" pitchFamily="34" charset="0"/>
                <a:buChar char="•"/>
              </a:pPr>
              <a:endParaRPr lang="en-US" sz="1200" dirty="0">
                <a:solidFill>
                  <a:schemeClr val="tx1"/>
                </a:solidFill>
              </a:endParaRPr>
            </a:p>
          </p:txBody>
        </p:sp>
      </p:grpSp>
    </p:spTree>
    <p:extLst>
      <p:ext uri="{BB962C8B-B14F-4D97-AF65-F5344CB8AC3E}">
        <p14:creationId xmlns:p14="http://schemas.microsoft.com/office/powerpoint/2010/main" val="12304609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EC513-A6B2-0943-8EA4-647351016560}"/>
              </a:ext>
            </a:extLst>
          </p:cNvPr>
          <p:cNvSpPr>
            <a:spLocks noGrp="1"/>
          </p:cNvSpPr>
          <p:nvPr>
            <p:ph type="title"/>
          </p:nvPr>
        </p:nvSpPr>
        <p:spPr/>
        <p:txBody>
          <a:bodyPr/>
          <a:lstStyle/>
          <a:p>
            <a:r>
              <a:rPr lang="en-US" dirty="0"/>
              <a:t>When Adjusted, California’s Total Health Spending Is Low</a:t>
            </a:r>
          </a:p>
        </p:txBody>
      </p:sp>
      <p:sp>
        <p:nvSpPr>
          <p:cNvPr id="3" name="Footer Placeholder 2">
            <a:extLst>
              <a:ext uri="{FF2B5EF4-FFF2-40B4-BE49-F238E27FC236}">
                <a16:creationId xmlns:a16="http://schemas.microsoft.com/office/drawing/2014/main" id="{4B289BA2-64E1-6F46-99B5-7B6911CC3427}"/>
              </a:ext>
            </a:extLst>
          </p:cNvPr>
          <p:cNvSpPr>
            <a:spLocks noGrp="1"/>
          </p:cNvSpPr>
          <p:nvPr>
            <p:ph type="ftr" sz="quarter" idx="11"/>
          </p:nvPr>
        </p:nvSpPr>
        <p:spPr/>
        <p:txBody>
          <a:bodyPr/>
          <a:lstStyle/>
          <a:p>
            <a:r>
              <a:rPr lang="en-US"/>
              <a:t>CALIFORNIA HOSPITAL ASSOCIATION</a:t>
            </a:r>
          </a:p>
        </p:txBody>
      </p:sp>
      <p:sp>
        <p:nvSpPr>
          <p:cNvPr id="4" name="Slide Number Placeholder 3">
            <a:extLst>
              <a:ext uri="{FF2B5EF4-FFF2-40B4-BE49-F238E27FC236}">
                <a16:creationId xmlns:a16="http://schemas.microsoft.com/office/drawing/2014/main" id="{E5A8AE9D-6429-A341-8078-BB86ED27302D}"/>
              </a:ext>
            </a:extLst>
          </p:cNvPr>
          <p:cNvSpPr>
            <a:spLocks noGrp="1"/>
          </p:cNvSpPr>
          <p:nvPr>
            <p:ph type="sldNum" sz="quarter" idx="12"/>
          </p:nvPr>
        </p:nvSpPr>
        <p:spPr/>
        <p:txBody>
          <a:bodyPr/>
          <a:lstStyle/>
          <a:p>
            <a:fld id="{C5F27E2F-9BA8-EA44-97EA-98E8CF67F8E7}" type="slidenum">
              <a:rPr lang="en-US" smtClean="0"/>
              <a:t>21</a:t>
            </a:fld>
            <a:endParaRPr lang="en-US"/>
          </a:p>
        </p:txBody>
      </p:sp>
      <p:sp>
        <p:nvSpPr>
          <p:cNvPr id="6" name="Content Placeholder 5">
            <a:extLst>
              <a:ext uri="{FF2B5EF4-FFF2-40B4-BE49-F238E27FC236}">
                <a16:creationId xmlns:a16="http://schemas.microsoft.com/office/drawing/2014/main" id="{CE8C69B6-7E46-8D40-AFDD-7BE4CF34C8DF}"/>
              </a:ext>
            </a:extLst>
          </p:cNvPr>
          <p:cNvSpPr>
            <a:spLocks noGrp="1"/>
          </p:cNvSpPr>
          <p:nvPr>
            <p:ph sz="half" idx="13"/>
          </p:nvPr>
        </p:nvSpPr>
        <p:spPr>
          <a:xfrm>
            <a:off x="68581" y="969730"/>
            <a:ext cx="11797354" cy="761458"/>
          </a:xfrm>
        </p:spPr>
        <p:txBody>
          <a:bodyPr wrap="square" lIns="0" tIns="0" rIns="91440" bIns="45720" anchor="t">
            <a:noAutofit/>
          </a:bodyPr>
          <a:lstStyle/>
          <a:p>
            <a:pPr marL="342900" indent="-342900">
              <a:buFont typeface="Arial" panose="020B0604020202020204" pitchFamily="34" charset="0"/>
              <a:buChar char="•"/>
            </a:pPr>
            <a:r>
              <a:rPr lang="en-US" sz="1600" dirty="0">
                <a:latin typeface="Seaford"/>
                <a:ea typeface="Open Sans"/>
                <a:cs typeface="Arial"/>
              </a:rPr>
              <a:t>Personal Health Care (PHC) spending is the most aggregated measure of spending provided by the Centers for Medicare &amp; Medicaid Services (CMS) in its National Health Expenditure data at the state level</a:t>
            </a:r>
          </a:p>
          <a:p>
            <a:pPr marL="342900" indent="-342900">
              <a:buFont typeface="Arial" panose="020B0604020202020204" pitchFamily="34" charset="0"/>
              <a:buChar char="•"/>
            </a:pPr>
            <a:r>
              <a:rPr lang="en-US" sz="1600" dirty="0">
                <a:latin typeface="Seaford"/>
                <a:ea typeface="Open Sans"/>
                <a:cs typeface="Arial"/>
              </a:rPr>
              <a:t>PHC includes most types of spending for providers and excludes government and insurance administration costs as well as research</a:t>
            </a: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500" dirty="0">
              <a:latin typeface="Seaford"/>
              <a:ea typeface="Open Sans"/>
              <a:cs typeface="Arial"/>
            </a:endParaRPr>
          </a:p>
          <a:p>
            <a:pPr marL="342900" indent="-342900">
              <a:buFont typeface="Arial" panose="020B0604020202020204" pitchFamily="34" charset="0"/>
              <a:buChar char="•"/>
            </a:pPr>
            <a:endParaRPr lang="en-US" sz="1600" b="1" dirty="0">
              <a:latin typeface="Seaford"/>
              <a:ea typeface="Open Sans"/>
              <a:cs typeface="Arial"/>
            </a:endParaRPr>
          </a:p>
          <a:p>
            <a:pPr marL="342900" indent="-342900">
              <a:buFont typeface="Arial" panose="020B0604020202020204" pitchFamily="34" charset="0"/>
              <a:buChar char="•"/>
            </a:pPr>
            <a:r>
              <a:rPr lang="en-US" sz="1600" b="1" dirty="0">
                <a:latin typeface="Seaford"/>
                <a:ea typeface="Open Sans"/>
                <a:cs typeface="Arial"/>
              </a:rPr>
              <a:t>When adjusted for cost of living, California’s per capita PHC is low</a:t>
            </a:r>
          </a:p>
        </p:txBody>
      </p:sp>
      <p:sp>
        <p:nvSpPr>
          <p:cNvPr id="9" name="Content Placeholder 5">
            <a:extLst>
              <a:ext uri="{FF2B5EF4-FFF2-40B4-BE49-F238E27FC236}">
                <a16:creationId xmlns:a16="http://schemas.microsoft.com/office/drawing/2014/main" id="{468DF3E9-AF7B-344A-D81E-7391D8C9C500}"/>
              </a:ext>
            </a:extLst>
          </p:cNvPr>
          <p:cNvSpPr txBox="1">
            <a:spLocks/>
          </p:cNvSpPr>
          <p:nvPr/>
        </p:nvSpPr>
        <p:spPr>
          <a:xfrm>
            <a:off x="68581" y="966610"/>
            <a:ext cx="11207496" cy="761458"/>
          </a:xfrm>
          <a:prstGeom prst="rect">
            <a:avLst/>
          </a:prstGeom>
        </p:spPr>
        <p:txBody>
          <a:bodyPr wrap="square" lIns="0" tIns="0" rIns="91440" bIns="45720" anchor="t">
            <a:noAutofit/>
          </a:bodyPr>
          <a:lstStyle>
            <a:lvl1pPr marL="0" indent="0" algn="l" defTabSz="914400" rtl="0" eaLnBrk="1" latinLnBrk="0" hangingPunct="1">
              <a:lnSpc>
                <a:spcPct val="90000"/>
              </a:lnSpc>
              <a:spcBef>
                <a:spcPts val="0"/>
              </a:spcBef>
              <a:spcAft>
                <a:spcPts val="600"/>
              </a:spcAft>
              <a:buFontTx/>
              <a:buNone/>
              <a:defRPr sz="23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1pPr>
            <a:lvl2pPr marL="347663" indent="-230188" algn="l" defTabSz="914400" rtl="0" eaLnBrk="1" latinLnBrk="0" hangingPunct="1">
              <a:lnSpc>
                <a:spcPct val="90000"/>
              </a:lnSpc>
              <a:spcBef>
                <a:spcPts val="0"/>
              </a:spcBef>
              <a:spcAft>
                <a:spcPts val="600"/>
              </a:spcAft>
              <a:buClr>
                <a:schemeClr val="tx1"/>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2pPr>
            <a:lvl3pPr marL="571500" indent="-230188" algn="l" defTabSz="914400" rtl="0" eaLnBrk="1" latinLnBrk="0" hangingPunct="1">
              <a:lnSpc>
                <a:spcPct val="90000"/>
              </a:lnSpc>
              <a:spcBef>
                <a:spcPts val="0"/>
              </a:spcBef>
              <a:spcAft>
                <a:spcPts val="600"/>
              </a:spcAft>
              <a:buClr>
                <a:schemeClr val="bg1">
                  <a:lumMod val="65000"/>
                </a:schemeClr>
              </a:buClr>
              <a:buSzPct val="100000"/>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3pPr>
            <a:lvl4pPr marL="801688" indent="-230188" algn="l" defTabSz="914400" rtl="0" eaLnBrk="1" latinLnBrk="0" hangingPunct="1">
              <a:lnSpc>
                <a:spcPct val="90000"/>
              </a:lnSpc>
              <a:spcBef>
                <a:spcPts val="0"/>
              </a:spcBef>
              <a:spcAft>
                <a:spcPts val="600"/>
              </a:spcAft>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4pPr>
            <a:lvl5pPr marL="1031875" indent="-230188" algn="l" defTabSz="914400" rtl="0" eaLnBrk="1" latinLnBrk="0" hangingPunct="1">
              <a:lnSpc>
                <a:spcPct val="90000"/>
              </a:lnSpc>
              <a:spcBef>
                <a:spcPts val="0"/>
              </a:spcBef>
              <a:spcAft>
                <a:spcPts val="600"/>
              </a:spcAft>
              <a:buClr>
                <a:schemeClr val="accent2">
                  <a:lumMod val="60000"/>
                  <a:lumOff val="40000"/>
                </a:schemeClr>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a:latin typeface="Seaford"/>
              <a:ea typeface="Open Sans"/>
              <a:cs typeface="Arial"/>
            </a:endParaRPr>
          </a:p>
        </p:txBody>
      </p:sp>
      <p:sp>
        <p:nvSpPr>
          <p:cNvPr id="18" name="TextBox 17">
            <a:extLst>
              <a:ext uri="{FF2B5EF4-FFF2-40B4-BE49-F238E27FC236}">
                <a16:creationId xmlns:a16="http://schemas.microsoft.com/office/drawing/2014/main" id="{F46B66BC-BEC6-9385-1874-D78888FB7D10}"/>
              </a:ext>
            </a:extLst>
          </p:cNvPr>
          <p:cNvSpPr txBox="1"/>
          <p:nvPr/>
        </p:nvSpPr>
        <p:spPr>
          <a:xfrm>
            <a:off x="182880" y="6428469"/>
            <a:ext cx="4224233" cy="307777"/>
          </a:xfrm>
          <a:prstGeom prst="rect">
            <a:avLst/>
          </a:prstGeom>
          <a:noFill/>
        </p:spPr>
        <p:txBody>
          <a:bodyPr wrap="none" rtlCol="0">
            <a:spAutoFit/>
          </a:bodyPr>
          <a:lstStyle/>
          <a:p>
            <a:r>
              <a:rPr lang="en-US" sz="700" dirty="0"/>
              <a:t>Source: CMS’ historical national health expenditure data</a:t>
            </a:r>
          </a:p>
          <a:p>
            <a:r>
              <a:rPr lang="en-US" sz="700" dirty="0"/>
              <a:t>*Adjustment used The Bureau of Economic Analysis’ Regional Price Parities by State and Metro Area for 2021</a:t>
            </a:r>
          </a:p>
        </p:txBody>
      </p:sp>
      <p:graphicFrame>
        <p:nvGraphicFramePr>
          <p:cNvPr id="7" name="Table 6">
            <a:extLst>
              <a:ext uri="{FF2B5EF4-FFF2-40B4-BE49-F238E27FC236}">
                <a16:creationId xmlns:a16="http://schemas.microsoft.com/office/drawing/2014/main" id="{E4E4C262-D8BA-8669-19A0-99ABE5A92B66}"/>
              </a:ext>
            </a:extLst>
          </p:cNvPr>
          <p:cNvGraphicFramePr>
            <a:graphicFrameLocks noGrp="1"/>
          </p:cNvGraphicFramePr>
          <p:nvPr/>
        </p:nvGraphicFramePr>
        <p:xfrm>
          <a:off x="500938" y="5104097"/>
          <a:ext cx="8445432" cy="1227704"/>
        </p:xfrm>
        <a:graphic>
          <a:graphicData uri="http://schemas.openxmlformats.org/drawingml/2006/table">
            <a:tbl>
              <a:tblPr/>
              <a:tblGrid>
                <a:gridCol w="7772400">
                  <a:extLst>
                    <a:ext uri="{9D8B030D-6E8A-4147-A177-3AD203B41FA5}">
                      <a16:colId xmlns:a16="http://schemas.microsoft.com/office/drawing/2014/main" val="2959166130"/>
                    </a:ext>
                  </a:extLst>
                </a:gridCol>
                <a:gridCol w="673032">
                  <a:extLst>
                    <a:ext uri="{9D8B030D-6E8A-4147-A177-3AD203B41FA5}">
                      <a16:colId xmlns:a16="http://schemas.microsoft.com/office/drawing/2014/main" val="3054309965"/>
                    </a:ext>
                  </a:extLst>
                </a:gridCol>
              </a:tblGrid>
              <a:tr h="332084">
                <a:tc>
                  <a:txBody>
                    <a:bodyPr/>
                    <a:lstStyle/>
                    <a:p>
                      <a:pPr algn="r" fontAlgn="b"/>
                      <a:r>
                        <a:rPr lang="en-US" sz="1600" b="0" i="0" u="none" strike="noStrike">
                          <a:solidFill>
                            <a:srgbClr val="000000"/>
                          </a:solidFill>
                          <a:effectLst/>
                          <a:latin typeface="Seaford" panose="00000500000000000000" pitchFamily="2" charset="0"/>
                        </a:rPr>
                        <a:t>California unadjusted per capita PHC expenditures rank in 2020: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22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8885343"/>
                  </a:ext>
                </a:extLst>
              </a:tr>
              <a:tr h="332084">
                <a:tc>
                  <a:txBody>
                    <a:bodyPr/>
                    <a:lstStyle/>
                    <a:p>
                      <a:pPr algn="r" fontAlgn="b"/>
                      <a:r>
                        <a:rPr lang="en-US" sz="1600" b="0" i="0" u="none" strike="noStrike">
                          <a:solidFill>
                            <a:srgbClr val="000000"/>
                          </a:solidFill>
                          <a:effectLst/>
                          <a:latin typeface="Seaford" panose="00000500000000000000" pitchFamily="2" charset="0"/>
                        </a:rPr>
                        <a:t>California per capita PHC expenditures rank in 2020 adjusted* for cost of living: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41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9778961"/>
                  </a:ext>
                </a:extLst>
              </a:tr>
              <a:tr h="332084">
                <a:tc>
                  <a:txBody>
                    <a:bodyPr/>
                    <a:lstStyle/>
                    <a:p>
                      <a:pPr algn="r" fontAlgn="b"/>
                      <a:r>
                        <a:rPr lang="en-US" sz="1600" b="0" i="0" u="none" strike="noStrike">
                          <a:solidFill>
                            <a:srgbClr val="000000"/>
                          </a:solidFill>
                          <a:effectLst/>
                          <a:latin typeface="Seaford" panose="00000500000000000000" pitchFamily="2" charset="0"/>
                        </a:rPr>
                        <a:t>California unadjusted per capita PHC expenditures rank in % growth from 2010 to 2020: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82747"/>
                  </a:ext>
                </a:extLst>
              </a:tr>
              <a:tr h="231452">
                <a:tc>
                  <a:txBody>
                    <a:bodyPr/>
                    <a:lstStyle/>
                    <a:p>
                      <a:pPr algn="l" fontAlgn="b"/>
                      <a:r>
                        <a:rPr lang="en-US" sz="1000" b="0" i="1" u="none" strike="noStrike">
                          <a:solidFill>
                            <a:srgbClr val="000000"/>
                          </a:solidFill>
                          <a:effectLst/>
                          <a:latin typeface="Seaford" panose="00000500000000000000" pitchFamily="2" charset="0"/>
                        </a:rPr>
                        <a:t>1= Highest/Worst/Fastest Growing, 50= Lowest/Best/Slowest Growing</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1" u="none" strike="noStrike">
                        <a:solidFill>
                          <a:srgbClr val="000000"/>
                        </a:solidFill>
                        <a:effectLst/>
                        <a:latin typeface="Seaford" panose="00000500000000000000" pitchFamily="2" charset="0"/>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36449955"/>
                  </a:ext>
                </a:extLst>
              </a:tr>
            </a:tbl>
          </a:graphicData>
        </a:graphic>
      </p:graphicFrame>
      <p:grpSp>
        <p:nvGrpSpPr>
          <p:cNvPr id="5" name="Group 4">
            <a:extLst>
              <a:ext uri="{FF2B5EF4-FFF2-40B4-BE49-F238E27FC236}">
                <a16:creationId xmlns:a16="http://schemas.microsoft.com/office/drawing/2014/main" id="{17359A35-144D-5C58-DCAF-3C56D0218697}"/>
              </a:ext>
            </a:extLst>
          </p:cNvPr>
          <p:cNvGrpSpPr/>
          <p:nvPr/>
        </p:nvGrpSpPr>
        <p:grpSpPr>
          <a:xfrm>
            <a:off x="2014728" y="1906970"/>
            <a:ext cx="7208785" cy="2544176"/>
            <a:chOff x="2014728" y="3892042"/>
            <a:chExt cx="7315201" cy="2697819"/>
          </a:xfrm>
        </p:grpSpPr>
        <p:graphicFrame>
          <p:nvGraphicFramePr>
            <p:cNvPr id="8" name="Chart 7">
              <a:extLst>
                <a:ext uri="{FF2B5EF4-FFF2-40B4-BE49-F238E27FC236}">
                  <a16:creationId xmlns:a16="http://schemas.microsoft.com/office/drawing/2014/main" id="{78150889-3B6C-0E5D-4ECF-3DE33F34196E}"/>
                </a:ext>
              </a:extLst>
            </p:cNvPr>
            <p:cNvGraphicFramePr>
              <a:graphicFrameLocks/>
            </p:cNvGraphicFramePr>
            <p:nvPr/>
          </p:nvGraphicFramePr>
          <p:xfrm>
            <a:off x="2014728" y="4018229"/>
            <a:ext cx="7315201" cy="257163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5BA796CA-4514-13BA-DF43-D03EB91BD2CD}"/>
                </a:ext>
              </a:extLst>
            </p:cNvPr>
            <p:cNvSpPr txBox="1"/>
            <p:nvPr/>
          </p:nvSpPr>
          <p:spPr>
            <a:xfrm>
              <a:off x="2955851" y="3892042"/>
              <a:ext cx="4619082" cy="391636"/>
            </a:xfrm>
            <a:prstGeom prst="rect">
              <a:avLst/>
            </a:prstGeom>
            <a:noFill/>
          </p:spPr>
          <p:txBody>
            <a:bodyPr wrap="none" rtlCol="0">
              <a:spAutoFit/>
            </a:bodyPr>
            <a:lstStyle/>
            <a:p>
              <a:r>
                <a:rPr lang="en-US"/>
                <a:t>Per Capita PHC Spending, Nation vs. California</a:t>
              </a:r>
            </a:p>
          </p:txBody>
        </p:sp>
      </p:grpSp>
      <p:sp>
        <p:nvSpPr>
          <p:cNvPr id="11" name="TextBox 10">
            <a:extLst>
              <a:ext uri="{FF2B5EF4-FFF2-40B4-BE49-F238E27FC236}">
                <a16:creationId xmlns:a16="http://schemas.microsoft.com/office/drawing/2014/main" id="{179524AA-A636-EC16-842E-DACE512F0448}"/>
              </a:ext>
            </a:extLst>
          </p:cNvPr>
          <p:cNvSpPr txBox="1"/>
          <p:nvPr/>
        </p:nvSpPr>
        <p:spPr>
          <a:xfrm>
            <a:off x="5292343" y="2952857"/>
            <a:ext cx="2403856" cy="923330"/>
          </a:xfrm>
          <a:prstGeom prst="rect">
            <a:avLst/>
          </a:prstGeom>
          <a:noFill/>
        </p:spPr>
        <p:txBody>
          <a:bodyPr wrap="square" rtlCol="0">
            <a:spAutoFit/>
          </a:bodyPr>
          <a:lstStyle/>
          <a:p>
            <a:pPr algn="ctr"/>
            <a:r>
              <a:rPr lang="en-US" b="1" dirty="0"/>
              <a:t>% Growth Since 2010</a:t>
            </a:r>
          </a:p>
          <a:p>
            <a:pPr algn="ctr"/>
            <a:r>
              <a:rPr lang="en-US" dirty="0">
                <a:latin typeface="Seaford" panose="00000500000000000000" pitchFamily="2" charset="0"/>
              </a:rPr>
              <a:t>Nation: 45%</a:t>
            </a:r>
          </a:p>
          <a:p>
            <a:pPr algn="ctr"/>
            <a:r>
              <a:rPr lang="en-US" dirty="0">
                <a:latin typeface="Seaford" panose="00000500000000000000" pitchFamily="2" charset="0"/>
              </a:rPr>
              <a:t>California: 59%</a:t>
            </a:r>
          </a:p>
        </p:txBody>
      </p:sp>
    </p:spTree>
    <p:extLst>
      <p:ext uri="{BB962C8B-B14F-4D97-AF65-F5344CB8AC3E}">
        <p14:creationId xmlns:p14="http://schemas.microsoft.com/office/powerpoint/2010/main" val="7116297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E8C69B6-7E46-8D40-AFDD-7BE4CF34C8DF}"/>
              </a:ext>
            </a:extLst>
          </p:cNvPr>
          <p:cNvSpPr>
            <a:spLocks noGrp="1"/>
          </p:cNvSpPr>
          <p:nvPr>
            <p:ph sz="half" idx="13"/>
          </p:nvPr>
        </p:nvSpPr>
        <p:spPr>
          <a:xfrm>
            <a:off x="68581" y="969730"/>
            <a:ext cx="11797354" cy="761458"/>
          </a:xfrm>
        </p:spPr>
        <p:txBody>
          <a:bodyPr wrap="square" lIns="0" tIns="0" rIns="91440" bIns="45720" anchor="t">
            <a:noAutofit/>
          </a:bodyPr>
          <a:lstStyle/>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500">
              <a:latin typeface="Seaford"/>
              <a:ea typeface="Open Sans"/>
              <a:cs typeface="Arial"/>
            </a:endParaRPr>
          </a:p>
          <a:p>
            <a:pPr marL="342900" indent="-342900">
              <a:buFont typeface="Arial" panose="020B0604020202020204" pitchFamily="34" charset="0"/>
              <a:buChar char="•"/>
            </a:pPr>
            <a:endParaRPr lang="en-US" sz="1600" b="1">
              <a:latin typeface="Seaford"/>
              <a:ea typeface="Open Sans"/>
              <a:cs typeface="Arial"/>
            </a:endParaRPr>
          </a:p>
          <a:p>
            <a:pPr marL="342900" indent="-342900">
              <a:buFont typeface="Arial" panose="020B0604020202020204" pitchFamily="34" charset="0"/>
              <a:buChar char="•"/>
            </a:pPr>
            <a:endParaRPr lang="en-US" sz="1600" b="1">
              <a:latin typeface="Seaford"/>
              <a:ea typeface="Open Sans"/>
              <a:cs typeface="Arial"/>
            </a:endParaRPr>
          </a:p>
          <a:p>
            <a:pPr marL="342900" indent="-342900">
              <a:buFont typeface="Arial" panose="020B0604020202020204" pitchFamily="34" charset="0"/>
              <a:buChar char="•"/>
            </a:pPr>
            <a:endParaRPr lang="en-US" sz="1600" b="1">
              <a:latin typeface="Seaford"/>
              <a:ea typeface="Open Sans"/>
              <a:cs typeface="Arial"/>
            </a:endParaRPr>
          </a:p>
          <a:p>
            <a:pPr marL="342900" indent="-342900">
              <a:buFont typeface="Arial" panose="020B0604020202020204" pitchFamily="34" charset="0"/>
              <a:buChar char="•"/>
            </a:pPr>
            <a:endParaRPr lang="en-US" sz="1600" b="1">
              <a:latin typeface="Seaford"/>
              <a:ea typeface="Open Sans"/>
              <a:cs typeface="Arial"/>
            </a:endParaRPr>
          </a:p>
          <a:p>
            <a:pPr marL="342900" indent="-342900">
              <a:buFont typeface="Arial" panose="020B0604020202020204" pitchFamily="34" charset="0"/>
              <a:buChar char="•"/>
            </a:pPr>
            <a:r>
              <a:rPr lang="en-US" sz="1600" b="1">
                <a:latin typeface="Seaford"/>
                <a:ea typeface="Open Sans"/>
                <a:cs typeface="Arial"/>
              </a:rPr>
              <a:t>Similar to PHC, when adjusted for cost of living, California’s per capita hospital spending is low</a:t>
            </a:r>
          </a:p>
        </p:txBody>
      </p:sp>
      <p:graphicFrame>
        <p:nvGraphicFramePr>
          <p:cNvPr id="12" name="Chart 11">
            <a:extLst>
              <a:ext uri="{FF2B5EF4-FFF2-40B4-BE49-F238E27FC236}">
                <a16:creationId xmlns:a16="http://schemas.microsoft.com/office/drawing/2014/main" id="{0239A950-15F9-4F05-9CA1-24BA96403113}"/>
              </a:ext>
            </a:extLst>
          </p:cNvPr>
          <p:cNvGraphicFramePr>
            <a:graphicFrameLocks/>
          </p:cNvGraphicFramePr>
          <p:nvPr/>
        </p:nvGraphicFramePr>
        <p:xfrm>
          <a:off x="0" y="1165884"/>
          <a:ext cx="8778178" cy="328337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54EEC513-A6B2-0943-8EA4-647351016560}"/>
              </a:ext>
            </a:extLst>
          </p:cNvPr>
          <p:cNvSpPr>
            <a:spLocks noGrp="1"/>
          </p:cNvSpPr>
          <p:nvPr>
            <p:ph type="title"/>
          </p:nvPr>
        </p:nvSpPr>
        <p:spPr/>
        <p:txBody>
          <a:bodyPr/>
          <a:lstStyle/>
          <a:p>
            <a:r>
              <a:rPr lang="en-US" dirty="0"/>
              <a:t>California’s Adjusted Hospital Spending Is Also Low</a:t>
            </a:r>
          </a:p>
        </p:txBody>
      </p:sp>
      <p:sp>
        <p:nvSpPr>
          <p:cNvPr id="3" name="Footer Placeholder 2">
            <a:extLst>
              <a:ext uri="{FF2B5EF4-FFF2-40B4-BE49-F238E27FC236}">
                <a16:creationId xmlns:a16="http://schemas.microsoft.com/office/drawing/2014/main" id="{4B289BA2-64E1-6F46-99B5-7B6911CC3427}"/>
              </a:ext>
            </a:extLst>
          </p:cNvPr>
          <p:cNvSpPr>
            <a:spLocks noGrp="1"/>
          </p:cNvSpPr>
          <p:nvPr>
            <p:ph type="ftr" sz="quarter" idx="11"/>
          </p:nvPr>
        </p:nvSpPr>
        <p:spPr/>
        <p:txBody>
          <a:bodyPr/>
          <a:lstStyle/>
          <a:p>
            <a:r>
              <a:rPr lang="en-US"/>
              <a:t>CALIFORNIA HOSPITAL ASSOCIATION</a:t>
            </a:r>
          </a:p>
        </p:txBody>
      </p:sp>
      <p:sp>
        <p:nvSpPr>
          <p:cNvPr id="4" name="Slide Number Placeholder 3">
            <a:extLst>
              <a:ext uri="{FF2B5EF4-FFF2-40B4-BE49-F238E27FC236}">
                <a16:creationId xmlns:a16="http://schemas.microsoft.com/office/drawing/2014/main" id="{E5A8AE9D-6429-A341-8078-BB86ED27302D}"/>
              </a:ext>
            </a:extLst>
          </p:cNvPr>
          <p:cNvSpPr>
            <a:spLocks noGrp="1"/>
          </p:cNvSpPr>
          <p:nvPr>
            <p:ph type="sldNum" sz="quarter" idx="12"/>
          </p:nvPr>
        </p:nvSpPr>
        <p:spPr/>
        <p:txBody>
          <a:bodyPr/>
          <a:lstStyle/>
          <a:p>
            <a:fld id="{C5F27E2F-9BA8-EA44-97EA-98E8CF67F8E7}" type="slidenum">
              <a:rPr lang="en-US" smtClean="0"/>
              <a:t>22</a:t>
            </a:fld>
            <a:endParaRPr lang="en-US"/>
          </a:p>
        </p:txBody>
      </p:sp>
      <p:sp>
        <p:nvSpPr>
          <p:cNvPr id="9" name="Content Placeholder 5">
            <a:extLst>
              <a:ext uri="{FF2B5EF4-FFF2-40B4-BE49-F238E27FC236}">
                <a16:creationId xmlns:a16="http://schemas.microsoft.com/office/drawing/2014/main" id="{468DF3E9-AF7B-344A-D81E-7391D8C9C500}"/>
              </a:ext>
            </a:extLst>
          </p:cNvPr>
          <p:cNvSpPr txBox="1">
            <a:spLocks/>
          </p:cNvSpPr>
          <p:nvPr/>
        </p:nvSpPr>
        <p:spPr>
          <a:xfrm>
            <a:off x="68581" y="966610"/>
            <a:ext cx="11207496" cy="761458"/>
          </a:xfrm>
          <a:prstGeom prst="rect">
            <a:avLst/>
          </a:prstGeom>
        </p:spPr>
        <p:txBody>
          <a:bodyPr wrap="square" lIns="0" tIns="0" rIns="91440" bIns="45720" anchor="t">
            <a:noAutofit/>
          </a:bodyPr>
          <a:lstStyle>
            <a:lvl1pPr marL="0" indent="0" algn="l" defTabSz="914400" rtl="0" eaLnBrk="1" latinLnBrk="0" hangingPunct="1">
              <a:lnSpc>
                <a:spcPct val="90000"/>
              </a:lnSpc>
              <a:spcBef>
                <a:spcPts val="0"/>
              </a:spcBef>
              <a:spcAft>
                <a:spcPts val="600"/>
              </a:spcAft>
              <a:buFontTx/>
              <a:buNone/>
              <a:defRPr sz="23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1pPr>
            <a:lvl2pPr marL="347663" indent="-230188" algn="l" defTabSz="914400" rtl="0" eaLnBrk="1" latinLnBrk="0" hangingPunct="1">
              <a:lnSpc>
                <a:spcPct val="90000"/>
              </a:lnSpc>
              <a:spcBef>
                <a:spcPts val="0"/>
              </a:spcBef>
              <a:spcAft>
                <a:spcPts val="600"/>
              </a:spcAft>
              <a:buClr>
                <a:schemeClr val="tx1"/>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2pPr>
            <a:lvl3pPr marL="571500" indent="-230188" algn="l" defTabSz="914400" rtl="0" eaLnBrk="1" latinLnBrk="0" hangingPunct="1">
              <a:lnSpc>
                <a:spcPct val="90000"/>
              </a:lnSpc>
              <a:spcBef>
                <a:spcPts val="0"/>
              </a:spcBef>
              <a:spcAft>
                <a:spcPts val="600"/>
              </a:spcAft>
              <a:buClr>
                <a:schemeClr val="bg1">
                  <a:lumMod val="65000"/>
                </a:schemeClr>
              </a:buClr>
              <a:buSzPct val="100000"/>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3pPr>
            <a:lvl4pPr marL="801688" indent="-230188" algn="l" defTabSz="914400" rtl="0" eaLnBrk="1" latinLnBrk="0" hangingPunct="1">
              <a:lnSpc>
                <a:spcPct val="90000"/>
              </a:lnSpc>
              <a:spcBef>
                <a:spcPts val="0"/>
              </a:spcBef>
              <a:spcAft>
                <a:spcPts val="600"/>
              </a:spcAft>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4pPr>
            <a:lvl5pPr marL="1031875" indent="-230188" algn="l" defTabSz="914400" rtl="0" eaLnBrk="1" latinLnBrk="0" hangingPunct="1">
              <a:lnSpc>
                <a:spcPct val="90000"/>
              </a:lnSpc>
              <a:spcBef>
                <a:spcPts val="0"/>
              </a:spcBef>
              <a:spcAft>
                <a:spcPts val="600"/>
              </a:spcAft>
              <a:buClr>
                <a:schemeClr val="accent2">
                  <a:lumMod val="60000"/>
                  <a:lumOff val="40000"/>
                </a:schemeClr>
              </a:buClr>
              <a:buFont typeface="Arial" panose="020B0604020202020204" pitchFamily="34" charset="0"/>
              <a:buChar char="•"/>
              <a:tabLst/>
              <a:defRPr sz="2000" b="0" i="0" kern="1200">
                <a:solidFill>
                  <a:schemeClr val="tx1"/>
                </a:solidFill>
                <a:latin typeface="Seaford" panose="020B0502030303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a:latin typeface="Seaford"/>
              <a:ea typeface="Open Sans"/>
              <a:cs typeface="Arial"/>
            </a:endParaRPr>
          </a:p>
        </p:txBody>
      </p:sp>
      <p:sp>
        <p:nvSpPr>
          <p:cNvPr id="18" name="TextBox 17">
            <a:extLst>
              <a:ext uri="{FF2B5EF4-FFF2-40B4-BE49-F238E27FC236}">
                <a16:creationId xmlns:a16="http://schemas.microsoft.com/office/drawing/2014/main" id="{F46B66BC-BEC6-9385-1874-D78888FB7D10}"/>
              </a:ext>
            </a:extLst>
          </p:cNvPr>
          <p:cNvSpPr txBox="1"/>
          <p:nvPr/>
        </p:nvSpPr>
        <p:spPr>
          <a:xfrm>
            <a:off x="182880" y="6428469"/>
            <a:ext cx="4224233" cy="307777"/>
          </a:xfrm>
          <a:prstGeom prst="rect">
            <a:avLst/>
          </a:prstGeom>
          <a:noFill/>
        </p:spPr>
        <p:txBody>
          <a:bodyPr wrap="none" rtlCol="0">
            <a:spAutoFit/>
          </a:bodyPr>
          <a:lstStyle/>
          <a:p>
            <a:r>
              <a:rPr lang="en-US" sz="700" dirty="0"/>
              <a:t>Source: CMS’ historical national health expenditure data</a:t>
            </a:r>
          </a:p>
          <a:p>
            <a:r>
              <a:rPr lang="en-US" sz="700" dirty="0"/>
              <a:t>*Adjustment used The Bureau of Economic Analysis’ Regional Price Parities by State and Metro Area for 2021</a:t>
            </a:r>
          </a:p>
        </p:txBody>
      </p:sp>
      <p:sp>
        <p:nvSpPr>
          <p:cNvPr id="10" name="TextBox 9">
            <a:extLst>
              <a:ext uri="{FF2B5EF4-FFF2-40B4-BE49-F238E27FC236}">
                <a16:creationId xmlns:a16="http://schemas.microsoft.com/office/drawing/2014/main" id="{5BA796CA-4514-13BA-DF43-D03EB91BD2CD}"/>
              </a:ext>
            </a:extLst>
          </p:cNvPr>
          <p:cNvSpPr txBox="1"/>
          <p:nvPr/>
        </p:nvSpPr>
        <p:spPr>
          <a:xfrm>
            <a:off x="1499358" y="989821"/>
            <a:ext cx="4963025" cy="369332"/>
          </a:xfrm>
          <a:prstGeom prst="rect">
            <a:avLst/>
          </a:prstGeom>
          <a:noFill/>
        </p:spPr>
        <p:txBody>
          <a:bodyPr wrap="none" rtlCol="0">
            <a:spAutoFit/>
          </a:bodyPr>
          <a:lstStyle/>
          <a:p>
            <a:r>
              <a:rPr lang="en-US"/>
              <a:t>Per Capita Hospital Spending, Nation vs. California</a:t>
            </a:r>
          </a:p>
        </p:txBody>
      </p:sp>
      <p:sp>
        <p:nvSpPr>
          <p:cNvPr id="11" name="TextBox 10">
            <a:extLst>
              <a:ext uri="{FF2B5EF4-FFF2-40B4-BE49-F238E27FC236}">
                <a16:creationId xmlns:a16="http://schemas.microsoft.com/office/drawing/2014/main" id="{179524AA-A636-EC16-842E-DACE512F0448}"/>
              </a:ext>
            </a:extLst>
          </p:cNvPr>
          <p:cNvSpPr txBox="1"/>
          <p:nvPr/>
        </p:nvSpPr>
        <p:spPr>
          <a:xfrm>
            <a:off x="2963759" y="2625440"/>
            <a:ext cx="4547395" cy="923330"/>
          </a:xfrm>
          <a:prstGeom prst="rect">
            <a:avLst/>
          </a:prstGeom>
          <a:noFill/>
        </p:spPr>
        <p:txBody>
          <a:bodyPr wrap="square" rtlCol="0">
            <a:spAutoFit/>
          </a:bodyPr>
          <a:lstStyle/>
          <a:p>
            <a:pPr algn="ctr"/>
            <a:r>
              <a:rPr lang="en-US" b="1"/>
              <a:t>% Growth Since 2010</a:t>
            </a:r>
          </a:p>
          <a:p>
            <a:pPr algn="ctr"/>
            <a:r>
              <a:rPr lang="en-US">
                <a:latin typeface="Seaford" panose="00000500000000000000" pitchFamily="2" charset="0"/>
              </a:rPr>
              <a:t>Nation: 47%</a:t>
            </a:r>
          </a:p>
          <a:p>
            <a:pPr algn="ctr"/>
            <a:r>
              <a:rPr lang="en-US">
                <a:latin typeface="Seaford" panose="00000500000000000000" pitchFamily="2" charset="0"/>
              </a:rPr>
              <a:t>California: 66%</a:t>
            </a:r>
          </a:p>
        </p:txBody>
      </p:sp>
      <p:graphicFrame>
        <p:nvGraphicFramePr>
          <p:cNvPr id="14" name="Table 13">
            <a:extLst>
              <a:ext uri="{FF2B5EF4-FFF2-40B4-BE49-F238E27FC236}">
                <a16:creationId xmlns:a16="http://schemas.microsoft.com/office/drawing/2014/main" id="{F76C0F2E-3AA2-DBAA-E619-003296C51BAD}"/>
              </a:ext>
            </a:extLst>
          </p:cNvPr>
          <p:cNvGraphicFramePr>
            <a:graphicFrameLocks noGrp="1"/>
          </p:cNvGraphicFramePr>
          <p:nvPr/>
        </p:nvGraphicFramePr>
        <p:xfrm>
          <a:off x="500938" y="4955012"/>
          <a:ext cx="8811192" cy="1227704"/>
        </p:xfrm>
        <a:graphic>
          <a:graphicData uri="http://schemas.openxmlformats.org/drawingml/2006/table">
            <a:tbl>
              <a:tblPr/>
              <a:tblGrid>
                <a:gridCol w="8138160">
                  <a:extLst>
                    <a:ext uri="{9D8B030D-6E8A-4147-A177-3AD203B41FA5}">
                      <a16:colId xmlns:a16="http://schemas.microsoft.com/office/drawing/2014/main" val="2959166130"/>
                    </a:ext>
                  </a:extLst>
                </a:gridCol>
                <a:gridCol w="673032">
                  <a:extLst>
                    <a:ext uri="{9D8B030D-6E8A-4147-A177-3AD203B41FA5}">
                      <a16:colId xmlns:a16="http://schemas.microsoft.com/office/drawing/2014/main" val="3054309965"/>
                    </a:ext>
                  </a:extLst>
                </a:gridCol>
              </a:tblGrid>
              <a:tr h="332084">
                <a:tc>
                  <a:txBody>
                    <a:bodyPr/>
                    <a:lstStyle/>
                    <a:p>
                      <a:pPr algn="r" fontAlgn="b"/>
                      <a:r>
                        <a:rPr lang="en-US" sz="1600" b="0" i="0" u="none" strike="noStrike">
                          <a:solidFill>
                            <a:srgbClr val="000000"/>
                          </a:solidFill>
                          <a:effectLst/>
                          <a:latin typeface="Seaford" panose="00000500000000000000" pitchFamily="2" charset="0"/>
                        </a:rPr>
                        <a:t>California unadjusted per capita hospital expenditures rank in 2020: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33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8885343"/>
                  </a:ext>
                </a:extLst>
              </a:tr>
              <a:tr h="332084">
                <a:tc>
                  <a:txBody>
                    <a:bodyPr/>
                    <a:lstStyle/>
                    <a:p>
                      <a:pPr algn="r" fontAlgn="b"/>
                      <a:r>
                        <a:rPr lang="en-US" sz="1600" b="0" i="0" u="none" strike="noStrike">
                          <a:solidFill>
                            <a:srgbClr val="000000"/>
                          </a:solidFill>
                          <a:effectLst/>
                          <a:latin typeface="Seaford" panose="00000500000000000000" pitchFamily="2" charset="0"/>
                        </a:rPr>
                        <a:t>California per capita hospital expenditures rank in 2020 adjusted* for cost of living: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41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9778961"/>
                  </a:ext>
                </a:extLst>
              </a:tr>
              <a:tr h="332084">
                <a:tc>
                  <a:txBody>
                    <a:bodyPr/>
                    <a:lstStyle/>
                    <a:p>
                      <a:pPr algn="r" fontAlgn="b"/>
                      <a:r>
                        <a:rPr lang="en-US" sz="1600" b="0" i="0" u="none" strike="noStrike">
                          <a:solidFill>
                            <a:srgbClr val="000000"/>
                          </a:solidFill>
                          <a:effectLst/>
                          <a:latin typeface="Seaford" panose="00000500000000000000" pitchFamily="2" charset="0"/>
                        </a:rPr>
                        <a:t>California unadjusted per capita hospital expenditures rank in % growth from 2010 to 2020: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Seaford" panose="00000500000000000000" pitchFamily="2"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5082747"/>
                  </a:ext>
                </a:extLst>
              </a:tr>
              <a:tr h="231452">
                <a:tc>
                  <a:txBody>
                    <a:bodyPr/>
                    <a:lstStyle/>
                    <a:p>
                      <a:pPr algn="l" fontAlgn="b"/>
                      <a:r>
                        <a:rPr lang="en-US" sz="1000" b="0" i="1" u="none" strike="noStrike">
                          <a:solidFill>
                            <a:srgbClr val="000000"/>
                          </a:solidFill>
                          <a:effectLst/>
                          <a:latin typeface="Seaford" panose="00000500000000000000" pitchFamily="2" charset="0"/>
                        </a:rPr>
                        <a:t>1= Highest/Worst/Fastest Growing, 50= Lowest/Best/Slowest Growing</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1" u="none" strike="noStrike">
                        <a:solidFill>
                          <a:srgbClr val="000000"/>
                        </a:solidFill>
                        <a:effectLst/>
                        <a:latin typeface="Seaford" panose="00000500000000000000" pitchFamily="2" charset="0"/>
                      </a:endParaRP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36449955"/>
                  </a:ext>
                </a:extLst>
              </a:tr>
            </a:tbl>
          </a:graphicData>
        </a:graphic>
      </p:graphicFrame>
    </p:spTree>
    <p:extLst>
      <p:ext uri="{BB962C8B-B14F-4D97-AF65-F5344CB8AC3E}">
        <p14:creationId xmlns:p14="http://schemas.microsoft.com/office/powerpoint/2010/main" val="28436993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37289-A84D-F819-3DA6-868387956838}"/>
              </a:ext>
            </a:extLst>
          </p:cNvPr>
          <p:cNvSpPr>
            <a:spLocks noGrp="1"/>
          </p:cNvSpPr>
          <p:nvPr>
            <p:ph type="title"/>
          </p:nvPr>
        </p:nvSpPr>
        <p:spPr/>
        <p:txBody>
          <a:bodyPr/>
          <a:lstStyle/>
          <a:p>
            <a:r>
              <a:rPr lang="en-US" dirty="0"/>
              <a:t>California Pays More for Goods and Services</a:t>
            </a:r>
          </a:p>
        </p:txBody>
      </p:sp>
      <p:sp>
        <p:nvSpPr>
          <p:cNvPr id="3" name="Footer Placeholder 2">
            <a:extLst>
              <a:ext uri="{FF2B5EF4-FFF2-40B4-BE49-F238E27FC236}">
                <a16:creationId xmlns:a16="http://schemas.microsoft.com/office/drawing/2014/main" id="{9FE13691-B703-A5C1-693D-C3F4219895B7}"/>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01366864-99E4-24B7-9D89-AD1BE2533BB6}"/>
              </a:ext>
            </a:extLst>
          </p:cNvPr>
          <p:cNvSpPr>
            <a:spLocks noGrp="1"/>
          </p:cNvSpPr>
          <p:nvPr>
            <p:ph type="sldNum" sz="quarter" idx="12"/>
          </p:nvPr>
        </p:nvSpPr>
        <p:spPr/>
        <p:txBody>
          <a:bodyPr/>
          <a:lstStyle/>
          <a:p>
            <a:fld id="{C5F27E2F-9BA8-EA44-97EA-98E8CF67F8E7}" type="slidenum">
              <a:rPr lang="en-US" smtClean="0"/>
              <a:t>23</a:t>
            </a:fld>
            <a:endParaRPr lang="en-US" dirty="0"/>
          </a:p>
        </p:txBody>
      </p:sp>
      <p:graphicFrame>
        <p:nvGraphicFramePr>
          <p:cNvPr id="6" name="Chart 5">
            <a:extLst>
              <a:ext uri="{FF2B5EF4-FFF2-40B4-BE49-F238E27FC236}">
                <a16:creationId xmlns:a16="http://schemas.microsoft.com/office/drawing/2014/main" id="{2DB350F7-A247-4B34-4D7C-F473D5546BBD}"/>
              </a:ext>
            </a:extLst>
          </p:cNvPr>
          <p:cNvGraphicFramePr>
            <a:graphicFrameLocks/>
          </p:cNvGraphicFramePr>
          <p:nvPr>
            <p:extLst>
              <p:ext uri="{D42A27DB-BD31-4B8C-83A1-F6EECF244321}">
                <p14:modId xmlns:p14="http://schemas.microsoft.com/office/powerpoint/2010/main" val="1128579766"/>
              </p:ext>
            </p:extLst>
          </p:nvPr>
        </p:nvGraphicFramePr>
        <p:xfrm>
          <a:off x="1900010" y="2299392"/>
          <a:ext cx="8391979" cy="276308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1B43D0F4-3914-7886-7C2D-0D90D47887E3}"/>
              </a:ext>
            </a:extLst>
          </p:cNvPr>
          <p:cNvSpPr txBox="1"/>
          <p:nvPr/>
        </p:nvSpPr>
        <p:spPr>
          <a:xfrm>
            <a:off x="697345" y="6407298"/>
            <a:ext cx="10540498" cy="200055"/>
          </a:xfrm>
          <a:prstGeom prst="rect">
            <a:avLst/>
          </a:prstGeom>
          <a:noFill/>
        </p:spPr>
        <p:txBody>
          <a:bodyPr wrap="square" rtlCol="0">
            <a:spAutoFit/>
          </a:bodyPr>
          <a:lstStyle/>
          <a:p>
            <a:r>
              <a:rPr lang="en-US" sz="700" dirty="0"/>
              <a:t>Sources – (1) U.S. Bureau of Economic Analysis</a:t>
            </a:r>
          </a:p>
        </p:txBody>
      </p:sp>
      <p:sp>
        <p:nvSpPr>
          <p:cNvPr id="8" name="Rectangle 7">
            <a:extLst>
              <a:ext uri="{FF2B5EF4-FFF2-40B4-BE49-F238E27FC236}">
                <a16:creationId xmlns:a16="http://schemas.microsoft.com/office/drawing/2014/main" id="{1C8B9CE4-0CCD-DEC0-CB0F-3C62CAEFA419}"/>
              </a:ext>
            </a:extLst>
          </p:cNvPr>
          <p:cNvSpPr/>
          <p:nvPr/>
        </p:nvSpPr>
        <p:spPr>
          <a:xfrm>
            <a:off x="571500" y="5424934"/>
            <a:ext cx="11120007" cy="893364"/>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endParaRPr lang="en-US" sz="1600" b="1" dirty="0">
              <a:solidFill>
                <a:schemeClr val="bg1"/>
              </a:solidFill>
              <a:latin typeface="Corbel" panose="020B0503020204020204"/>
            </a:endParaRPr>
          </a:p>
          <a:p>
            <a:pPr>
              <a:spcAft>
                <a:spcPts val="600"/>
              </a:spcAft>
              <a:defRPr/>
            </a:pPr>
            <a:r>
              <a:rPr lang="en-US" b="1" dirty="0">
                <a:solidFill>
                  <a:schemeClr val="bg1"/>
                </a:solidFill>
                <a:latin typeface="Seaford" panose="00000500000000000000" pitchFamily="2" charset="0"/>
              </a:rPr>
              <a:t>While</a:t>
            </a:r>
            <a:r>
              <a:rPr lang="en-US" sz="1600" b="1" dirty="0">
                <a:solidFill>
                  <a:schemeClr val="bg1"/>
                </a:solidFill>
                <a:latin typeface="Corbel" panose="020B0503020204020204"/>
              </a:rPr>
              <a:t> </a:t>
            </a:r>
            <a:r>
              <a:rPr lang="en-US" b="1" dirty="0">
                <a:solidFill>
                  <a:schemeClr val="bg1"/>
                </a:solidFill>
                <a:latin typeface="Seaford" panose="00000500000000000000" pitchFamily="2" charset="0"/>
              </a:rPr>
              <a:t>health care is only a subset of the basket of goods and services shown, </a:t>
            </a:r>
            <a:r>
              <a:rPr lang="en-US" b="1" u="sng" dirty="0">
                <a:solidFill>
                  <a:schemeClr val="bg1"/>
                </a:solidFill>
                <a:latin typeface="Seaford" panose="00000500000000000000" pitchFamily="2" charset="0"/>
              </a:rPr>
              <a:t>all levels of health care are likely to be impacted as higher prices permeate</a:t>
            </a:r>
            <a:r>
              <a:rPr lang="en-US" b="1" dirty="0">
                <a:solidFill>
                  <a:schemeClr val="bg1"/>
                </a:solidFill>
                <a:latin typeface="Seaford" panose="00000500000000000000" pitchFamily="2" charset="0"/>
              </a:rPr>
              <a:t> to both the </a:t>
            </a:r>
            <a:r>
              <a:rPr lang="en-US" b="1" u="sng" dirty="0">
                <a:solidFill>
                  <a:schemeClr val="bg1"/>
                </a:solidFill>
                <a:latin typeface="Seaford" panose="00000500000000000000" pitchFamily="2" charset="0"/>
              </a:rPr>
              <a:t>patient cost </a:t>
            </a:r>
            <a:r>
              <a:rPr lang="en-US" b="1" dirty="0">
                <a:solidFill>
                  <a:schemeClr val="bg1"/>
                </a:solidFill>
                <a:latin typeface="Seaford" panose="00000500000000000000" pitchFamily="2" charset="0"/>
              </a:rPr>
              <a:t>of health care as well as the </a:t>
            </a:r>
            <a:r>
              <a:rPr lang="en-US" b="1" u="sng" dirty="0">
                <a:solidFill>
                  <a:schemeClr val="bg1"/>
                </a:solidFill>
                <a:latin typeface="Seaford" panose="00000500000000000000" pitchFamily="2" charset="0"/>
              </a:rPr>
              <a:t>provider cost</a:t>
            </a:r>
            <a:r>
              <a:rPr lang="en-US" b="1" dirty="0">
                <a:solidFill>
                  <a:schemeClr val="bg1"/>
                </a:solidFill>
                <a:latin typeface="Seaford" panose="00000500000000000000" pitchFamily="2" charset="0"/>
              </a:rPr>
              <a:t> of supplies and overhead </a:t>
            </a:r>
          </a:p>
          <a:p>
            <a:pPr>
              <a:spcAft>
                <a:spcPts val="600"/>
              </a:spcAft>
              <a:defRPr/>
            </a:pPr>
            <a:endParaRPr lang="en-US" sz="1600" b="1" dirty="0">
              <a:solidFill>
                <a:schemeClr val="bg1"/>
              </a:solidFill>
              <a:latin typeface="Corbel" panose="020B0503020204020204"/>
            </a:endParaRPr>
          </a:p>
        </p:txBody>
      </p:sp>
      <p:sp>
        <p:nvSpPr>
          <p:cNvPr id="9" name="Rectangle 8">
            <a:extLst>
              <a:ext uri="{FF2B5EF4-FFF2-40B4-BE49-F238E27FC236}">
                <a16:creationId xmlns:a16="http://schemas.microsoft.com/office/drawing/2014/main" id="{3874F937-4E95-6BCB-7A50-07149286899D}"/>
              </a:ext>
            </a:extLst>
          </p:cNvPr>
          <p:cNvSpPr/>
          <p:nvPr/>
        </p:nvSpPr>
        <p:spPr>
          <a:xfrm>
            <a:off x="567304" y="1143000"/>
            <a:ext cx="10606287" cy="75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Aft>
                <a:spcPts val="600"/>
              </a:spcAft>
              <a:buFont typeface="Arial" panose="020B0604020202020204" pitchFamily="34" charset="0"/>
              <a:buChar char="•"/>
              <a:defRPr/>
            </a:pPr>
            <a:r>
              <a:rPr lang="en-US" dirty="0">
                <a:solidFill>
                  <a:prstClr val="black"/>
                </a:solidFill>
                <a:latin typeface="Seaford" panose="00000500000000000000" pitchFamily="2" charset="0"/>
              </a:rPr>
              <a:t>On average, California regional price parity (RPP) is historically 11.0% higher than the US, whereas average RPP for the three cost target states shown was only 5.2% higher</a:t>
            </a:r>
          </a:p>
          <a:p>
            <a:pPr marL="285750" indent="-285750">
              <a:spcAft>
                <a:spcPts val="600"/>
              </a:spcAft>
              <a:buFont typeface="Arial" panose="020B0604020202020204" pitchFamily="34" charset="0"/>
              <a:buChar char="•"/>
              <a:defRPr/>
            </a:pPr>
            <a:r>
              <a:rPr lang="en-US" dirty="0">
                <a:solidFill>
                  <a:prstClr val="black"/>
                </a:solidFill>
                <a:latin typeface="Seaford" panose="00000500000000000000" pitchFamily="2" charset="0"/>
              </a:rPr>
              <a:t>The price disparity for all goods and services in California vs the US has grown over the past 10 years</a:t>
            </a:r>
          </a:p>
        </p:txBody>
      </p:sp>
      <p:sp>
        <p:nvSpPr>
          <p:cNvPr id="5" name="Rectangle 4">
            <a:extLst>
              <a:ext uri="{FF2B5EF4-FFF2-40B4-BE49-F238E27FC236}">
                <a16:creationId xmlns:a16="http://schemas.microsoft.com/office/drawing/2014/main" id="{3EE4D891-7EAF-D610-2A74-EC33741892B6}"/>
              </a:ext>
            </a:extLst>
          </p:cNvPr>
          <p:cNvSpPr/>
          <p:nvPr/>
        </p:nvSpPr>
        <p:spPr>
          <a:xfrm>
            <a:off x="1900010" y="2280717"/>
            <a:ext cx="8391978" cy="365760"/>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Regional Price Parity 2013 – 2022</a:t>
            </a:r>
            <a:endParaRPr lang="en-US" sz="1600" b="1" baseline="30000" dirty="0"/>
          </a:p>
        </p:txBody>
      </p:sp>
    </p:spTree>
    <p:extLst>
      <p:ext uri="{BB962C8B-B14F-4D97-AF65-F5344CB8AC3E}">
        <p14:creationId xmlns:p14="http://schemas.microsoft.com/office/powerpoint/2010/main" val="18303024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16" name="think-cell data - do not delete" hidden="1">
            <a:extLst>
              <a:ext uri="{FF2B5EF4-FFF2-40B4-BE49-F238E27FC236}">
                <a16:creationId xmlns:a16="http://schemas.microsoft.com/office/drawing/2014/main" id="{1FCD8D73-2C17-5582-5B18-6A15E5E63A6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8" imgH="278" progId="TCLayout.ActiveDocument.1">
                  <p:embed/>
                </p:oleObj>
              </mc:Choice>
              <mc:Fallback>
                <p:oleObj name="think-cell Slide" r:id="rId4" imgW="278" imgH="278" progId="TCLayout.ActiveDocument.1">
                  <p:embed/>
                  <p:pic>
                    <p:nvPicPr>
                      <p:cNvPr id="16" name="think-cell data - do not delete" hidden="1">
                        <a:extLst>
                          <a:ext uri="{FF2B5EF4-FFF2-40B4-BE49-F238E27FC236}">
                            <a16:creationId xmlns:a16="http://schemas.microsoft.com/office/drawing/2014/main" id="{1FCD8D73-2C17-5582-5B18-6A15E5E63A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EEC513-A6B2-0943-8EA4-647351016560}"/>
              </a:ext>
            </a:extLst>
          </p:cNvPr>
          <p:cNvSpPr>
            <a:spLocks noGrp="1"/>
          </p:cNvSpPr>
          <p:nvPr>
            <p:ph type="title"/>
          </p:nvPr>
        </p:nvSpPr>
        <p:spPr>
          <a:xfrm>
            <a:off x="0" y="0"/>
            <a:ext cx="10722544" cy="808611"/>
          </a:xfrm>
        </p:spPr>
        <p:txBody>
          <a:bodyPr vert="horz"/>
          <a:lstStyle/>
          <a:p>
            <a:r>
              <a:rPr lang="en-US" dirty="0"/>
              <a:t>CA Hospitals’ Operating Margins Have Deteriorated Faster Than the Nation</a:t>
            </a:r>
          </a:p>
        </p:txBody>
      </p:sp>
      <p:sp>
        <p:nvSpPr>
          <p:cNvPr id="3" name="Footer Placeholder 2">
            <a:extLst>
              <a:ext uri="{FF2B5EF4-FFF2-40B4-BE49-F238E27FC236}">
                <a16:creationId xmlns:a16="http://schemas.microsoft.com/office/drawing/2014/main" id="{4B289BA2-64E1-6F46-99B5-7B6911CC3427}"/>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E5A8AE9D-6429-A341-8078-BB86ED27302D}"/>
              </a:ext>
            </a:extLst>
          </p:cNvPr>
          <p:cNvSpPr>
            <a:spLocks noGrp="1"/>
          </p:cNvSpPr>
          <p:nvPr>
            <p:ph type="sldNum" sz="quarter" idx="12"/>
          </p:nvPr>
        </p:nvSpPr>
        <p:spPr/>
        <p:txBody>
          <a:bodyPr/>
          <a:lstStyle/>
          <a:p>
            <a:fld id="{C5F27E2F-9BA8-EA44-97EA-98E8CF67F8E7}" type="slidenum">
              <a:rPr lang="en-US" smtClean="0"/>
              <a:t>24</a:t>
            </a:fld>
            <a:endParaRPr lang="en-US" dirty="0"/>
          </a:p>
        </p:txBody>
      </p:sp>
      <p:sp>
        <p:nvSpPr>
          <p:cNvPr id="13" name="Rectangle 12">
            <a:extLst>
              <a:ext uri="{FF2B5EF4-FFF2-40B4-BE49-F238E27FC236}">
                <a16:creationId xmlns:a16="http://schemas.microsoft.com/office/drawing/2014/main" id="{904D667A-2814-F1BF-4961-6CE0972C7DD2}"/>
              </a:ext>
            </a:extLst>
          </p:cNvPr>
          <p:cNvSpPr/>
          <p:nvPr/>
        </p:nvSpPr>
        <p:spPr>
          <a:xfrm>
            <a:off x="976113" y="2072680"/>
            <a:ext cx="10239774" cy="3657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Income Statement Growth Rates  (2018 – 2022) </a:t>
            </a:r>
            <a:r>
              <a:rPr lang="en-US" sz="1600" b="1" baseline="30000" dirty="0"/>
              <a:t>(1)</a:t>
            </a:r>
          </a:p>
        </p:txBody>
      </p:sp>
      <p:sp>
        <p:nvSpPr>
          <p:cNvPr id="5" name="Rectangle 4">
            <a:extLst>
              <a:ext uri="{FF2B5EF4-FFF2-40B4-BE49-F238E27FC236}">
                <a16:creationId xmlns:a16="http://schemas.microsoft.com/office/drawing/2014/main" id="{2EEE86C2-DD75-FBAE-7010-91F93316AE13}"/>
              </a:ext>
            </a:extLst>
          </p:cNvPr>
          <p:cNvSpPr/>
          <p:nvPr/>
        </p:nvSpPr>
        <p:spPr>
          <a:xfrm>
            <a:off x="976112" y="4881052"/>
            <a:ext cx="10239775" cy="73152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Even without potential restrictions to hospital revenues, annual growth in net patient revenue for California hospitals is lower than the nation by 1.1% </a:t>
            </a:r>
            <a:endParaRPr lang="en-US" b="1" u="sng" dirty="0">
              <a:solidFill>
                <a:schemeClr val="bg1"/>
              </a:solidFill>
              <a:latin typeface="Seaford" panose="00000500000000000000" pitchFamily="2" charset="0"/>
            </a:endParaRPr>
          </a:p>
        </p:txBody>
      </p:sp>
      <p:sp>
        <p:nvSpPr>
          <p:cNvPr id="12" name="TextBox 11">
            <a:extLst>
              <a:ext uri="{FF2B5EF4-FFF2-40B4-BE49-F238E27FC236}">
                <a16:creationId xmlns:a16="http://schemas.microsoft.com/office/drawing/2014/main" id="{B2936CF9-9063-3F8C-0BA3-9A277753E066}"/>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Net Patient Revenue, Total Operating Expenses)</a:t>
            </a:r>
          </a:p>
        </p:txBody>
      </p:sp>
      <p:sp>
        <p:nvSpPr>
          <p:cNvPr id="14" name="Rectangle 13">
            <a:extLst>
              <a:ext uri="{FF2B5EF4-FFF2-40B4-BE49-F238E27FC236}">
                <a16:creationId xmlns:a16="http://schemas.microsoft.com/office/drawing/2014/main" id="{57CB7B64-E925-A754-2F97-B68AE146D556}"/>
              </a:ext>
            </a:extLst>
          </p:cNvPr>
          <p:cNvSpPr/>
          <p:nvPr/>
        </p:nvSpPr>
        <p:spPr>
          <a:xfrm>
            <a:off x="954156" y="5759336"/>
            <a:ext cx="10261731" cy="3287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sz="1200" b="1" dirty="0">
                <a:solidFill>
                  <a:schemeClr val="tx1"/>
                </a:solidFill>
                <a:latin typeface="Seaford" panose="00000500000000000000" pitchFamily="2" charset="0"/>
              </a:rPr>
              <a:t>Note that </a:t>
            </a:r>
            <a:r>
              <a:rPr lang="en-US" sz="1200" b="1" u="sng" dirty="0">
                <a:solidFill>
                  <a:schemeClr val="tx1"/>
                </a:solidFill>
                <a:latin typeface="Seaford" panose="00000500000000000000" pitchFamily="2" charset="0"/>
              </a:rPr>
              <a:t>all analysis excludes Kaiser Permanente hospitals</a:t>
            </a:r>
            <a:r>
              <a:rPr lang="en-US" sz="1200" b="1" dirty="0">
                <a:solidFill>
                  <a:schemeClr val="tx1"/>
                </a:solidFill>
                <a:latin typeface="Seaford" panose="00000500000000000000" pitchFamily="2" charset="0"/>
              </a:rPr>
              <a:t> due to inconsistent reporting of hospital-level revenue &amp; assets across 2018 – 2022 data </a:t>
            </a:r>
            <a:endParaRPr lang="en-US" sz="1200" b="1" u="sng" dirty="0">
              <a:solidFill>
                <a:schemeClr val="tx1"/>
              </a:solidFill>
              <a:latin typeface="Seaford" panose="00000500000000000000" pitchFamily="2" charset="0"/>
            </a:endParaRPr>
          </a:p>
        </p:txBody>
      </p:sp>
      <p:graphicFrame>
        <p:nvGraphicFramePr>
          <p:cNvPr id="18" name="Table 18">
            <a:extLst>
              <a:ext uri="{FF2B5EF4-FFF2-40B4-BE49-F238E27FC236}">
                <a16:creationId xmlns:a16="http://schemas.microsoft.com/office/drawing/2014/main" id="{5AF9AFB8-5B92-6A62-1D7B-C8FE7BF11647}"/>
              </a:ext>
            </a:extLst>
          </p:cNvPr>
          <p:cNvGraphicFramePr>
            <a:graphicFrameLocks noGrp="1"/>
          </p:cNvGraphicFramePr>
          <p:nvPr>
            <p:extLst>
              <p:ext uri="{D42A27DB-BD31-4B8C-83A1-F6EECF244321}">
                <p14:modId xmlns:p14="http://schemas.microsoft.com/office/powerpoint/2010/main" val="2797194179"/>
              </p:ext>
            </p:extLst>
          </p:nvPr>
        </p:nvGraphicFramePr>
        <p:xfrm>
          <a:off x="6278127" y="2606578"/>
          <a:ext cx="4937760" cy="1737360"/>
        </p:xfrm>
        <a:graphic>
          <a:graphicData uri="http://schemas.openxmlformats.org/drawingml/2006/table">
            <a:tbl>
              <a:tblPr bandRow="1">
                <a:tableStyleId>{F2DE63D5-997A-4646-A377-4702673A728D}</a:tableStyleId>
              </a:tblPr>
              <a:tblGrid>
                <a:gridCol w="2468880">
                  <a:extLst>
                    <a:ext uri="{9D8B030D-6E8A-4147-A177-3AD203B41FA5}">
                      <a16:colId xmlns:a16="http://schemas.microsoft.com/office/drawing/2014/main" val="2833688839"/>
                    </a:ext>
                  </a:extLst>
                </a:gridCol>
                <a:gridCol w="2468880">
                  <a:extLst>
                    <a:ext uri="{9D8B030D-6E8A-4147-A177-3AD203B41FA5}">
                      <a16:colId xmlns:a16="http://schemas.microsoft.com/office/drawing/2014/main" val="3944453710"/>
                    </a:ext>
                  </a:extLst>
                </a:gridCol>
              </a:tblGrid>
              <a:tr h="365760">
                <a:tc gridSpan="2">
                  <a:txBody>
                    <a:bodyPr/>
                    <a:lstStyle/>
                    <a:p>
                      <a:pPr algn="ctr"/>
                      <a:r>
                        <a:rPr lang="en-US" sz="1600" b="1" dirty="0"/>
                        <a:t>National Average</a:t>
                      </a:r>
                      <a:endParaRPr 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en-US"/>
                    </a:p>
                  </a:txBody>
                  <a:tcPr/>
                </a:tc>
                <a:extLst>
                  <a:ext uri="{0D108BD9-81ED-4DB2-BD59-A6C34878D82A}">
                    <a16:rowId xmlns:a16="http://schemas.microsoft.com/office/drawing/2014/main" val="3161781430"/>
                  </a:ext>
                </a:extLst>
              </a:tr>
              <a:tr h="457200">
                <a:tc>
                  <a:txBody>
                    <a:bodyPr/>
                    <a:lstStyle/>
                    <a:p>
                      <a:r>
                        <a:rPr lang="en-US" sz="1400" b="1" dirty="0"/>
                        <a:t>Net Patient Revenue</a:t>
                      </a:r>
                    </a:p>
                  </a:txBody>
                  <a:tcPr anchor="ctr">
                    <a:lnL w="6350" cap="flat" cmpd="sng" algn="ctr">
                      <a:noFill/>
                      <a:prstDash val="solid"/>
                      <a:miter lim="800000"/>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tc>
                  <a:txBody>
                    <a:bodyPr/>
                    <a:lstStyle/>
                    <a:p>
                      <a:r>
                        <a:rPr lang="en-US" sz="1400" b="1" dirty="0"/>
                        <a:t>5.5% Annual Growth (CAGR)</a:t>
                      </a:r>
                    </a:p>
                  </a:txBody>
                  <a:tcPr anchor="ctr">
                    <a:lnL>
                      <a:noFill/>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val="2534180794"/>
                  </a:ext>
                </a:extLst>
              </a:tr>
              <a:tr h="457200">
                <a:tc>
                  <a:txBody>
                    <a:bodyPr/>
                    <a:lstStyle/>
                    <a:p>
                      <a:r>
                        <a:rPr lang="en-US" sz="1400" b="1" dirty="0"/>
                        <a:t>Operating Expenses</a:t>
                      </a:r>
                    </a:p>
                  </a:txBody>
                  <a:tcPr anchor="ctr">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tc>
                  <a:txBody>
                    <a:bodyPr/>
                    <a:lstStyle/>
                    <a:p>
                      <a:r>
                        <a:rPr lang="en-US" sz="1400" b="1" dirty="0"/>
                        <a:t>6.5% Annual Growth (CAGR)</a:t>
                      </a:r>
                    </a:p>
                  </a:txBody>
                  <a:tcPr anchor="ctr">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val="1997227615"/>
                  </a:ext>
                </a:extLst>
              </a:tr>
              <a:tr h="457200">
                <a:tc>
                  <a:txBody>
                    <a:bodyPr/>
                    <a:lstStyle/>
                    <a:p>
                      <a:r>
                        <a:rPr lang="en-US" sz="1400" b="1" dirty="0"/>
                        <a:t>Operating Margin</a:t>
                      </a:r>
                    </a:p>
                  </a:txBody>
                  <a:tcPr anchor="ctr">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1">
                        <a:lumMod val="40000"/>
                        <a:lumOff val="60000"/>
                      </a:schemeClr>
                    </a:solidFill>
                  </a:tcPr>
                </a:tc>
                <a:tc>
                  <a:txBody>
                    <a:bodyPr/>
                    <a:lstStyle/>
                    <a:p>
                      <a:r>
                        <a:rPr lang="en-US" sz="1400" b="1" dirty="0"/>
                        <a:t>4.0% Cumulative Decrease</a:t>
                      </a:r>
                    </a:p>
                  </a:txBody>
                  <a:tcPr anchor="ctr">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910778151"/>
                  </a:ext>
                </a:extLst>
              </a:tr>
            </a:tbl>
          </a:graphicData>
        </a:graphic>
      </p:graphicFrame>
      <p:sp>
        <p:nvSpPr>
          <p:cNvPr id="15" name="Rectangle 14">
            <a:extLst>
              <a:ext uri="{FF2B5EF4-FFF2-40B4-BE49-F238E27FC236}">
                <a16:creationId xmlns:a16="http://schemas.microsoft.com/office/drawing/2014/main" id="{D736D604-43B6-EEDD-5A71-5EA56990AB4A}"/>
              </a:ext>
            </a:extLst>
          </p:cNvPr>
          <p:cNvSpPr/>
          <p:nvPr/>
        </p:nvSpPr>
        <p:spPr>
          <a:xfrm>
            <a:off x="976112" y="1157303"/>
            <a:ext cx="10239775" cy="751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California hospital operating expenses outpace net patient revenue growth at a greater disparity than the nation, causing more rapid deterioration of operating margin compared to the national average</a:t>
            </a:r>
          </a:p>
        </p:txBody>
      </p:sp>
      <p:graphicFrame>
        <p:nvGraphicFramePr>
          <p:cNvPr id="17" name="Table 18">
            <a:extLst>
              <a:ext uri="{FF2B5EF4-FFF2-40B4-BE49-F238E27FC236}">
                <a16:creationId xmlns:a16="http://schemas.microsoft.com/office/drawing/2014/main" id="{C97EF4E4-D268-6035-CD23-2FC161BA5579}"/>
              </a:ext>
            </a:extLst>
          </p:cNvPr>
          <p:cNvGraphicFramePr>
            <a:graphicFrameLocks noGrp="1"/>
          </p:cNvGraphicFramePr>
          <p:nvPr>
            <p:extLst>
              <p:ext uri="{D42A27DB-BD31-4B8C-83A1-F6EECF244321}">
                <p14:modId xmlns:p14="http://schemas.microsoft.com/office/powerpoint/2010/main" val="1103248835"/>
              </p:ext>
            </p:extLst>
          </p:nvPr>
        </p:nvGraphicFramePr>
        <p:xfrm>
          <a:off x="976113" y="2606578"/>
          <a:ext cx="4937760" cy="1737360"/>
        </p:xfrm>
        <a:graphic>
          <a:graphicData uri="http://schemas.openxmlformats.org/drawingml/2006/table">
            <a:tbl>
              <a:tblPr bandRow="1">
                <a:tableStyleId>{F2DE63D5-997A-4646-A377-4702673A728D}</a:tableStyleId>
              </a:tblPr>
              <a:tblGrid>
                <a:gridCol w="2468880">
                  <a:extLst>
                    <a:ext uri="{9D8B030D-6E8A-4147-A177-3AD203B41FA5}">
                      <a16:colId xmlns:a16="http://schemas.microsoft.com/office/drawing/2014/main" val="2833688839"/>
                    </a:ext>
                  </a:extLst>
                </a:gridCol>
                <a:gridCol w="2468880">
                  <a:extLst>
                    <a:ext uri="{9D8B030D-6E8A-4147-A177-3AD203B41FA5}">
                      <a16:colId xmlns:a16="http://schemas.microsoft.com/office/drawing/2014/main" val="3944453710"/>
                    </a:ext>
                  </a:extLst>
                </a:gridCol>
              </a:tblGrid>
              <a:tr h="36576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California</a:t>
                      </a:r>
                      <a:r>
                        <a:rPr lang="en-US" sz="1400" b="1" dirty="0"/>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en-US"/>
                    </a:p>
                  </a:txBody>
                  <a:tcPr/>
                </a:tc>
                <a:extLst>
                  <a:ext uri="{0D108BD9-81ED-4DB2-BD59-A6C34878D82A}">
                    <a16:rowId xmlns:a16="http://schemas.microsoft.com/office/drawing/2014/main" val="949323536"/>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Net Patient Revenue</a:t>
                      </a:r>
                    </a:p>
                  </a:txBody>
                  <a:tcPr anchor="ctr">
                    <a:lnL w="6350" cap="flat" cmpd="sng" algn="ctr">
                      <a:noFill/>
                      <a:prstDash val="solid"/>
                      <a:miter lim="800000"/>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 4.4% Annual Growth (CAGR)</a:t>
                      </a:r>
                    </a:p>
                  </a:txBody>
                  <a:tcPr anchor="ctr">
                    <a:lnL>
                      <a:noFill/>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val="108371125"/>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Operating Expenses</a:t>
                      </a:r>
                    </a:p>
                  </a:txBody>
                  <a:tcPr anchor="ctr">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t> 6.1% Annual Growth (CAGR)</a:t>
                      </a:r>
                    </a:p>
                  </a:txBody>
                  <a:tcPr anchor="ctr">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val="3501261063"/>
                  </a:ext>
                </a:extLst>
              </a:tr>
              <a:tr h="457200">
                <a:tc>
                  <a:txBody>
                    <a:bodyPr/>
                    <a:lstStyle/>
                    <a:p>
                      <a:r>
                        <a:rPr lang="en-US" sz="1400" b="1" dirty="0"/>
                        <a:t>Operating Margin </a:t>
                      </a:r>
                    </a:p>
                  </a:txBody>
                  <a:tcPr anchor="ctr">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1">
                        <a:lumMod val="40000"/>
                        <a:lumOff val="60000"/>
                      </a:schemeClr>
                    </a:solidFill>
                  </a:tcPr>
                </a:tc>
                <a:tc>
                  <a:txBody>
                    <a:bodyPr/>
                    <a:lstStyle/>
                    <a:p>
                      <a:r>
                        <a:rPr lang="en-US" sz="1400" b="1" dirty="0"/>
                        <a:t>6.9% Cumulative Decrease</a:t>
                      </a:r>
                    </a:p>
                  </a:txBody>
                  <a:tcPr anchor="ctr">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95535335"/>
                  </a:ext>
                </a:extLst>
              </a:tr>
            </a:tbl>
          </a:graphicData>
        </a:graphic>
      </p:graphicFrame>
      <p:sp>
        <p:nvSpPr>
          <p:cNvPr id="6" name="TextBox 5">
            <a:extLst>
              <a:ext uri="{FF2B5EF4-FFF2-40B4-BE49-F238E27FC236}">
                <a16:creationId xmlns:a16="http://schemas.microsoft.com/office/drawing/2014/main" id="{4B05B385-492D-2134-6937-FCDDA9EC1F44}"/>
              </a:ext>
            </a:extLst>
          </p:cNvPr>
          <p:cNvSpPr txBox="1"/>
          <p:nvPr/>
        </p:nvSpPr>
        <p:spPr>
          <a:xfrm>
            <a:off x="976113" y="4330643"/>
            <a:ext cx="4937760" cy="230832"/>
          </a:xfrm>
          <a:prstGeom prst="rect">
            <a:avLst/>
          </a:prstGeom>
          <a:noFill/>
        </p:spPr>
        <p:txBody>
          <a:bodyPr wrap="square" rtlCol="0">
            <a:spAutoFit/>
          </a:bodyPr>
          <a:lstStyle/>
          <a:p>
            <a:r>
              <a:rPr lang="en-US" sz="900" b="1" dirty="0"/>
              <a:t>Note: </a:t>
            </a:r>
            <a:r>
              <a:rPr lang="en-US" sz="900" dirty="0"/>
              <a:t>Calculation examples of CAGR &amp; cumulative change are included in the appendix</a:t>
            </a:r>
          </a:p>
        </p:txBody>
      </p:sp>
    </p:spTree>
    <p:extLst>
      <p:ext uri="{BB962C8B-B14F-4D97-AF65-F5344CB8AC3E}">
        <p14:creationId xmlns:p14="http://schemas.microsoft.com/office/powerpoint/2010/main" val="23673982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BC7CF140-566B-3B8C-D114-7227E7C8056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8" imgH="278" progId="TCLayout.ActiveDocument.1">
                  <p:embed/>
                </p:oleObj>
              </mc:Choice>
              <mc:Fallback>
                <p:oleObj name="think-cell Slide" r:id="rId4" imgW="278" imgH="278" progId="TCLayout.ActiveDocument.1">
                  <p:embed/>
                  <p:pic>
                    <p:nvPicPr>
                      <p:cNvPr id="7" name="think-cell data - do not delete" hidden="1">
                        <a:extLst>
                          <a:ext uri="{FF2B5EF4-FFF2-40B4-BE49-F238E27FC236}">
                            <a16:creationId xmlns:a16="http://schemas.microsoft.com/office/drawing/2014/main" id="{BC7CF140-566B-3B8C-D114-7227E7C805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Net Patient Revenue, Total Salaries, Fringe Benefits, Contract Labor, Total Med/Surg Supply Costs, Total Overhead Costs, Depreciation, Interest, Total Operating Expenses); (2) HCAI (Fields – Other Operating Revenue); (3) BEA</a:t>
            </a:r>
          </a:p>
        </p:txBody>
      </p:sp>
      <p:sp>
        <p:nvSpPr>
          <p:cNvPr id="21" name="Title 10">
            <a:extLst>
              <a:ext uri="{FF2B5EF4-FFF2-40B4-BE49-F238E27FC236}">
                <a16:creationId xmlns:a16="http://schemas.microsoft.com/office/drawing/2014/main" id="{FE377796-C8A1-195F-A2C7-3D82AE81FB78}"/>
              </a:ext>
            </a:extLst>
          </p:cNvPr>
          <p:cNvSpPr>
            <a:spLocks noGrp="1"/>
          </p:cNvSpPr>
          <p:nvPr>
            <p:ph type="title"/>
          </p:nvPr>
        </p:nvSpPr>
        <p:spPr>
          <a:xfrm>
            <a:off x="-1" y="14346"/>
            <a:ext cx="12191999" cy="808611"/>
          </a:xfrm>
        </p:spPr>
        <p:txBody>
          <a:bodyPr vert="horz"/>
          <a:lstStyle/>
          <a:p>
            <a:r>
              <a:rPr lang="en-US" sz="2800" dirty="0"/>
              <a:t>Patient Care Costs Have Historically Driven Higher </a:t>
            </a:r>
            <a:br>
              <a:rPr lang="en-US" sz="2800" dirty="0"/>
            </a:br>
            <a:r>
              <a:rPr lang="en-US" sz="2800" dirty="0"/>
              <a:t>Operating Expenses</a:t>
            </a:r>
          </a:p>
        </p:txBody>
      </p:sp>
      <p:sp>
        <p:nvSpPr>
          <p:cNvPr id="9" name="Rectangle 8">
            <a:extLst>
              <a:ext uri="{FF2B5EF4-FFF2-40B4-BE49-F238E27FC236}">
                <a16:creationId xmlns:a16="http://schemas.microsoft.com/office/drawing/2014/main" id="{C49168CA-60F2-92F4-5DBB-9FD6ABEFDFC2}"/>
              </a:ext>
            </a:extLst>
          </p:cNvPr>
          <p:cNvSpPr/>
          <p:nvPr/>
        </p:nvSpPr>
        <p:spPr>
          <a:xfrm>
            <a:off x="6326187" y="1120842"/>
            <a:ext cx="5278437" cy="291399"/>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California Hospital Statewide Pro Forma P&amp;L </a:t>
            </a:r>
            <a:r>
              <a:rPr lang="en-US" sz="1600" b="1" baseline="30000" dirty="0"/>
              <a:t>(1)</a:t>
            </a:r>
          </a:p>
        </p:txBody>
      </p:sp>
      <p:sp>
        <p:nvSpPr>
          <p:cNvPr id="12" name="Rectangle 11">
            <a:extLst>
              <a:ext uri="{FF2B5EF4-FFF2-40B4-BE49-F238E27FC236}">
                <a16:creationId xmlns:a16="http://schemas.microsoft.com/office/drawing/2014/main" id="{A7EAF193-43F6-2DB9-BAFE-B289C9C2564F}"/>
              </a:ext>
            </a:extLst>
          </p:cNvPr>
          <p:cNvSpPr/>
          <p:nvPr/>
        </p:nvSpPr>
        <p:spPr>
          <a:xfrm>
            <a:off x="571501" y="4338819"/>
            <a:ext cx="5181792" cy="693926"/>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Hospitals may be forced to reduce supply of services in order to maintain financial viability</a:t>
            </a:r>
            <a:endParaRPr lang="en-US" b="1" u="sng" dirty="0">
              <a:solidFill>
                <a:schemeClr val="bg1"/>
              </a:solidFill>
              <a:latin typeface="Seaford" panose="00000500000000000000" pitchFamily="2" charset="0"/>
            </a:endParaRPr>
          </a:p>
        </p:txBody>
      </p:sp>
      <p:sp>
        <p:nvSpPr>
          <p:cNvPr id="5" name="Rectangle 4">
            <a:extLst>
              <a:ext uri="{FF2B5EF4-FFF2-40B4-BE49-F238E27FC236}">
                <a16:creationId xmlns:a16="http://schemas.microsoft.com/office/drawing/2014/main" id="{A1835354-1337-1D51-A98E-DD4CA0360585}"/>
              </a:ext>
            </a:extLst>
          </p:cNvPr>
          <p:cNvSpPr/>
          <p:nvPr/>
        </p:nvSpPr>
        <p:spPr>
          <a:xfrm>
            <a:off x="11008209" y="3456537"/>
            <a:ext cx="527435" cy="38884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0F5266B2-A11E-6867-37B7-C6E40C02E5C7}"/>
              </a:ext>
            </a:extLst>
          </p:cNvPr>
          <p:cNvSpPr txBox="1"/>
          <p:nvPr/>
        </p:nvSpPr>
        <p:spPr>
          <a:xfrm>
            <a:off x="6326186" y="5707743"/>
            <a:ext cx="5278437" cy="507831"/>
          </a:xfrm>
          <a:prstGeom prst="rect">
            <a:avLst/>
          </a:prstGeom>
          <a:noFill/>
        </p:spPr>
        <p:txBody>
          <a:bodyPr wrap="square" rtlCol="0">
            <a:spAutoFit/>
          </a:bodyPr>
          <a:lstStyle/>
          <a:p>
            <a:r>
              <a:rPr lang="en-US" sz="900" b="1" dirty="0"/>
              <a:t>Notes:</a:t>
            </a:r>
            <a:r>
              <a:rPr lang="en-US" sz="900" dirty="0"/>
              <a:t> </a:t>
            </a:r>
          </a:p>
          <a:p>
            <a:pPr marL="171450" indent="-171450">
              <a:buFont typeface="Arial" panose="020B0604020202020204" pitchFamily="34" charset="0"/>
              <a:buChar char="•"/>
            </a:pPr>
            <a:r>
              <a:rPr lang="en-US" sz="900" dirty="0"/>
              <a:t>Pro Forma P&amp;L based on 340 California hospitals with minimal data inconsistencies from 2018 to 2022</a:t>
            </a:r>
          </a:p>
          <a:p>
            <a:pPr marL="171450" indent="-171450">
              <a:buFont typeface="Arial" panose="020B0604020202020204" pitchFamily="34" charset="0"/>
              <a:buChar char="•"/>
            </a:pPr>
            <a:r>
              <a:rPr lang="en-US" sz="900" dirty="0"/>
              <a:t>HCAI other operating revenue as a % of net patient revenue is applied to HCRIS  net patient revenue</a:t>
            </a:r>
          </a:p>
        </p:txBody>
      </p:sp>
      <p:sp>
        <p:nvSpPr>
          <p:cNvPr id="17" name="Rectangle 16">
            <a:extLst>
              <a:ext uri="{FF2B5EF4-FFF2-40B4-BE49-F238E27FC236}">
                <a16:creationId xmlns:a16="http://schemas.microsoft.com/office/drawing/2014/main" id="{70828C3F-CE46-6D3B-DF3A-C61270F254F7}"/>
              </a:ext>
            </a:extLst>
          </p:cNvPr>
          <p:cNvSpPr/>
          <p:nvPr/>
        </p:nvSpPr>
        <p:spPr>
          <a:xfrm>
            <a:off x="571500" y="1143000"/>
            <a:ext cx="4707945"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Aft>
                <a:spcPts val="600"/>
              </a:spcAft>
              <a:buFont typeface="Arial" panose="020B0604020202020204" pitchFamily="34" charset="0"/>
              <a:buChar char="•"/>
              <a:defRPr/>
            </a:pPr>
            <a:r>
              <a:rPr lang="en-US" dirty="0">
                <a:solidFill>
                  <a:prstClr val="black"/>
                </a:solidFill>
                <a:latin typeface="Seaford" panose="00000500000000000000" pitchFamily="2" charset="0"/>
              </a:rPr>
              <a:t>Increases in labor and supply costs drive the majority of hospital operating expense growth</a:t>
            </a:r>
          </a:p>
          <a:p>
            <a:pPr marL="285750" indent="-285750">
              <a:spcAft>
                <a:spcPts val="600"/>
              </a:spcAft>
              <a:buFont typeface="Arial" panose="020B0604020202020204" pitchFamily="34" charset="0"/>
              <a:buChar char="•"/>
              <a:defRPr/>
            </a:pPr>
            <a:endParaRPr lang="en-US" dirty="0">
              <a:solidFill>
                <a:prstClr val="black"/>
              </a:solidFill>
              <a:latin typeface="Seaford" panose="00000500000000000000" pitchFamily="2" charset="0"/>
            </a:endParaRPr>
          </a:p>
          <a:p>
            <a:pPr marL="285750" indent="-285750">
              <a:spcAft>
                <a:spcPts val="600"/>
              </a:spcAft>
              <a:buFont typeface="Arial" panose="020B0604020202020204" pitchFamily="34" charset="0"/>
              <a:buChar char="•"/>
              <a:defRPr/>
            </a:pPr>
            <a:r>
              <a:rPr lang="en-US" dirty="0">
                <a:solidFill>
                  <a:prstClr val="black"/>
                </a:solidFill>
                <a:latin typeface="Seaford" panose="00000500000000000000" pitchFamily="2" charset="0"/>
              </a:rPr>
              <a:t>California health care cost inflation (CPI-Med) grew at 3.3% annually from 2018 – 2022 </a:t>
            </a:r>
            <a:r>
              <a:rPr lang="en-US" baseline="30000" dirty="0">
                <a:solidFill>
                  <a:prstClr val="black"/>
                </a:solidFill>
                <a:latin typeface="Seaford" panose="00000500000000000000" pitchFamily="2" charset="0"/>
              </a:rPr>
              <a:t>(3)</a:t>
            </a:r>
            <a:r>
              <a:rPr lang="en-US" dirty="0">
                <a:solidFill>
                  <a:prstClr val="black"/>
                </a:solidFill>
                <a:latin typeface="Seaford" panose="00000500000000000000" pitchFamily="2" charset="0"/>
              </a:rPr>
              <a:t>, which would not allow for true cost growth in a 3% cost target scenario</a:t>
            </a:r>
            <a:endParaRPr lang="en-US" baseline="30000" dirty="0">
              <a:solidFill>
                <a:prstClr val="black"/>
              </a:solidFill>
              <a:latin typeface="Seaford" panose="00000500000000000000" pitchFamily="2" charset="0"/>
            </a:endParaRPr>
          </a:p>
          <a:p>
            <a:pPr>
              <a:spcAft>
                <a:spcPts val="600"/>
              </a:spcAft>
              <a:defRPr/>
            </a:pPr>
            <a:endParaRPr lang="en-US" sz="1600" dirty="0">
              <a:solidFill>
                <a:prstClr val="black"/>
              </a:solidFill>
              <a:latin typeface="Corbel" panose="020B0503020204020204"/>
            </a:endParaRPr>
          </a:p>
        </p:txBody>
      </p:sp>
      <p:pic>
        <p:nvPicPr>
          <p:cNvPr id="6" name="Picture 5">
            <a:extLst>
              <a:ext uri="{FF2B5EF4-FFF2-40B4-BE49-F238E27FC236}">
                <a16:creationId xmlns:a16="http://schemas.microsoft.com/office/drawing/2014/main" id="{1223A0F4-19BE-6485-4488-B9B17C90688D}"/>
              </a:ext>
            </a:extLst>
          </p:cNvPr>
          <p:cNvPicPr>
            <a:picLocks noChangeAspect="1"/>
          </p:cNvPicPr>
          <p:nvPr/>
        </p:nvPicPr>
        <p:blipFill>
          <a:blip r:embed="rId6"/>
          <a:stretch>
            <a:fillRect/>
          </a:stretch>
        </p:blipFill>
        <p:spPr>
          <a:xfrm>
            <a:off x="6438709" y="1412241"/>
            <a:ext cx="5053390" cy="4201615"/>
          </a:xfrm>
          <a:prstGeom prst="rect">
            <a:avLst/>
          </a:prstGeom>
        </p:spPr>
      </p:pic>
    </p:spTree>
    <p:extLst>
      <p:ext uri="{BB962C8B-B14F-4D97-AF65-F5344CB8AC3E}">
        <p14:creationId xmlns:p14="http://schemas.microsoft.com/office/powerpoint/2010/main" val="2735946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US Bureau of Economic Analysis (2) HCRIS Medicare Cost Report Data (Fields – Total Med/Surg Supplies, Adjusted Patient Days)</a:t>
            </a:r>
          </a:p>
        </p:txBody>
      </p:sp>
      <p:sp>
        <p:nvSpPr>
          <p:cNvPr id="21" name="Title 10">
            <a:extLst>
              <a:ext uri="{FF2B5EF4-FFF2-40B4-BE49-F238E27FC236}">
                <a16:creationId xmlns:a16="http://schemas.microsoft.com/office/drawing/2014/main" id="{FE377796-C8A1-195F-A2C7-3D82AE81FB78}"/>
              </a:ext>
            </a:extLst>
          </p:cNvPr>
          <p:cNvSpPr>
            <a:spLocks noGrp="1"/>
          </p:cNvSpPr>
          <p:nvPr>
            <p:ph type="title"/>
          </p:nvPr>
        </p:nvSpPr>
        <p:spPr>
          <a:xfrm>
            <a:off x="-1" y="14346"/>
            <a:ext cx="12191999" cy="808611"/>
          </a:xfrm>
        </p:spPr>
        <p:txBody>
          <a:bodyPr/>
          <a:lstStyle/>
          <a:p>
            <a:r>
              <a:rPr lang="en-US" sz="2800" dirty="0"/>
              <a:t>California Hospitals Pay More for Supplies</a:t>
            </a:r>
          </a:p>
        </p:txBody>
      </p:sp>
      <p:sp>
        <p:nvSpPr>
          <p:cNvPr id="30" name="Rectangle 29">
            <a:extLst>
              <a:ext uri="{FF2B5EF4-FFF2-40B4-BE49-F238E27FC236}">
                <a16:creationId xmlns:a16="http://schemas.microsoft.com/office/drawing/2014/main" id="{FCE451B0-D465-932C-085D-9737AF13ACAD}"/>
              </a:ext>
            </a:extLst>
          </p:cNvPr>
          <p:cNvSpPr/>
          <p:nvPr/>
        </p:nvSpPr>
        <p:spPr>
          <a:xfrm>
            <a:off x="571038" y="5438789"/>
            <a:ext cx="11033587" cy="54864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Hospitals would likely seek out more affordable supplies in a 3% cost target scenario, which would potentially </a:t>
            </a:r>
            <a:r>
              <a:rPr lang="en-US" b="1" u="sng" dirty="0">
                <a:solidFill>
                  <a:schemeClr val="bg1"/>
                </a:solidFill>
                <a:latin typeface="Seaford" panose="00000500000000000000" pitchFamily="2" charset="0"/>
              </a:rPr>
              <a:t>impact the quality of care delivered</a:t>
            </a:r>
          </a:p>
        </p:txBody>
      </p:sp>
      <p:sp>
        <p:nvSpPr>
          <p:cNvPr id="11" name="Rectangle 10">
            <a:extLst>
              <a:ext uri="{FF2B5EF4-FFF2-40B4-BE49-F238E27FC236}">
                <a16:creationId xmlns:a16="http://schemas.microsoft.com/office/drawing/2014/main" id="{E5DEB1FC-4F1E-D48F-C56A-BF76821DB791}"/>
              </a:ext>
            </a:extLst>
          </p:cNvPr>
          <p:cNvSpPr/>
          <p:nvPr/>
        </p:nvSpPr>
        <p:spPr>
          <a:xfrm>
            <a:off x="130628" y="1157303"/>
            <a:ext cx="11839074" cy="458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Even after adjustments for volume, increases in supply costs exceed California medical inflation (CPI-Med) of 3.3% </a:t>
            </a:r>
            <a:r>
              <a:rPr lang="en-US" baseline="30000" dirty="0">
                <a:solidFill>
                  <a:prstClr val="black"/>
                </a:solidFill>
                <a:latin typeface="Seaford" panose="00000500000000000000" pitchFamily="2" charset="0"/>
              </a:rPr>
              <a:t>(1)</a:t>
            </a:r>
          </a:p>
        </p:txBody>
      </p:sp>
      <p:sp>
        <p:nvSpPr>
          <p:cNvPr id="13" name="Rectangle 12">
            <a:extLst>
              <a:ext uri="{FF2B5EF4-FFF2-40B4-BE49-F238E27FC236}">
                <a16:creationId xmlns:a16="http://schemas.microsoft.com/office/drawing/2014/main" id="{6DBFA362-ED58-602E-B304-AA3F4D3E6650}"/>
              </a:ext>
            </a:extLst>
          </p:cNvPr>
          <p:cNvSpPr/>
          <p:nvPr/>
        </p:nvSpPr>
        <p:spPr>
          <a:xfrm>
            <a:off x="2169835" y="1711640"/>
            <a:ext cx="7852328" cy="544401"/>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California Med/Surg Supplies per Adjusted Patient Day </a:t>
            </a:r>
            <a:r>
              <a:rPr lang="en-US" sz="1600" b="1" baseline="30000" dirty="0"/>
              <a:t>(2)</a:t>
            </a:r>
          </a:p>
        </p:txBody>
      </p:sp>
      <p:pic>
        <p:nvPicPr>
          <p:cNvPr id="5" name="Picture 4">
            <a:extLst>
              <a:ext uri="{FF2B5EF4-FFF2-40B4-BE49-F238E27FC236}">
                <a16:creationId xmlns:a16="http://schemas.microsoft.com/office/drawing/2014/main" id="{82240FC6-0664-47B4-46AD-52205129BE9C}"/>
              </a:ext>
            </a:extLst>
          </p:cNvPr>
          <p:cNvPicPr>
            <a:picLocks noChangeAspect="1"/>
          </p:cNvPicPr>
          <p:nvPr/>
        </p:nvPicPr>
        <p:blipFill>
          <a:blip r:embed="rId3"/>
          <a:stretch>
            <a:fillRect/>
          </a:stretch>
        </p:blipFill>
        <p:spPr>
          <a:xfrm>
            <a:off x="2169835" y="2321538"/>
            <a:ext cx="7852329" cy="2767824"/>
          </a:xfrm>
          <a:prstGeom prst="rect">
            <a:avLst/>
          </a:prstGeom>
        </p:spPr>
      </p:pic>
    </p:spTree>
    <p:extLst>
      <p:ext uri="{BB962C8B-B14F-4D97-AF65-F5344CB8AC3E}">
        <p14:creationId xmlns:p14="http://schemas.microsoft.com/office/powerpoint/2010/main" val="31366601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BD423-D957-D5A4-F888-B1274DC55839}"/>
              </a:ext>
            </a:extLst>
          </p:cNvPr>
          <p:cNvSpPr>
            <a:spLocks noGrp="1"/>
          </p:cNvSpPr>
          <p:nvPr>
            <p:ph type="title"/>
          </p:nvPr>
        </p:nvSpPr>
        <p:spPr>
          <a:xfrm>
            <a:off x="1" y="-26357"/>
            <a:ext cx="10410144" cy="808611"/>
          </a:xfrm>
        </p:spPr>
        <p:txBody>
          <a:bodyPr/>
          <a:lstStyle/>
          <a:p>
            <a:r>
              <a:rPr lang="en-US" dirty="0"/>
              <a:t>California Net Medi-Cal Revenue Share </a:t>
            </a:r>
            <a:br>
              <a:rPr lang="en-US" dirty="0"/>
            </a:br>
            <a:r>
              <a:rPr lang="en-US" dirty="0"/>
              <a:t>Is Higher than the National Average</a:t>
            </a:r>
          </a:p>
        </p:txBody>
      </p:sp>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Enrollment data: </a:t>
            </a:r>
            <a:r>
              <a:rPr lang="en-US" sz="700" dirty="0">
                <a:hlinkClick r:id="rId3"/>
              </a:rPr>
              <a:t>Medicaid.gov</a:t>
            </a:r>
            <a:r>
              <a:rPr lang="en-US" sz="700" dirty="0"/>
              <a:t> (2) Cost Target State Basket defined on slide 8; (3) HCRIS Medicare Cost Report Data (Fields – Net Medicaid Revenue, Net Patient Revenue) (4) Population Data: </a:t>
            </a:r>
            <a:r>
              <a:rPr lang="en-US" sz="700" dirty="0">
                <a:hlinkClick r:id="rId4"/>
              </a:rPr>
              <a:t>KFF</a:t>
            </a:r>
            <a:endParaRPr lang="en-US" sz="700" dirty="0"/>
          </a:p>
        </p:txBody>
      </p:sp>
      <p:pic>
        <p:nvPicPr>
          <p:cNvPr id="6" name="Picture 5">
            <a:extLst>
              <a:ext uri="{FF2B5EF4-FFF2-40B4-BE49-F238E27FC236}">
                <a16:creationId xmlns:a16="http://schemas.microsoft.com/office/drawing/2014/main" id="{0B5D4CD1-5821-05FD-BAD5-2CACF65732EE}"/>
              </a:ext>
            </a:extLst>
          </p:cNvPr>
          <p:cNvPicPr preferRelativeResize="0">
            <a:picLocks noChangeAspect="1"/>
          </p:cNvPicPr>
          <p:nvPr/>
        </p:nvPicPr>
        <p:blipFill>
          <a:blip r:embed="rId5"/>
          <a:stretch>
            <a:fillRect/>
          </a:stretch>
        </p:blipFill>
        <p:spPr>
          <a:xfrm>
            <a:off x="4131238" y="2719616"/>
            <a:ext cx="2873829" cy="2011680"/>
          </a:xfrm>
          <a:prstGeom prst="rect">
            <a:avLst/>
          </a:prstGeom>
        </p:spPr>
      </p:pic>
      <p:pic>
        <p:nvPicPr>
          <p:cNvPr id="9" name="Picture 8">
            <a:extLst>
              <a:ext uri="{FF2B5EF4-FFF2-40B4-BE49-F238E27FC236}">
                <a16:creationId xmlns:a16="http://schemas.microsoft.com/office/drawing/2014/main" id="{A24E94E2-FE00-F277-3B78-BCEF3462D90B}"/>
              </a:ext>
            </a:extLst>
          </p:cNvPr>
          <p:cNvPicPr preferRelativeResize="0">
            <a:picLocks noChangeAspect="1"/>
          </p:cNvPicPr>
          <p:nvPr/>
        </p:nvPicPr>
        <p:blipFill>
          <a:blip r:embed="rId6"/>
          <a:stretch>
            <a:fillRect/>
          </a:stretch>
        </p:blipFill>
        <p:spPr>
          <a:xfrm>
            <a:off x="6386917" y="2719616"/>
            <a:ext cx="2873829" cy="2011680"/>
          </a:xfrm>
          <a:prstGeom prst="rect">
            <a:avLst/>
          </a:prstGeom>
        </p:spPr>
      </p:pic>
      <p:grpSp>
        <p:nvGrpSpPr>
          <p:cNvPr id="28" name="Group 27">
            <a:extLst>
              <a:ext uri="{FF2B5EF4-FFF2-40B4-BE49-F238E27FC236}">
                <a16:creationId xmlns:a16="http://schemas.microsoft.com/office/drawing/2014/main" id="{AD276D52-1ED6-A1EF-B7D5-AD5BEE7E7C92}"/>
              </a:ext>
            </a:extLst>
          </p:cNvPr>
          <p:cNvGrpSpPr/>
          <p:nvPr/>
        </p:nvGrpSpPr>
        <p:grpSpPr>
          <a:xfrm>
            <a:off x="5949468" y="4836963"/>
            <a:ext cx="4735287" cy="457200"/>
            <a:chOff x="5790021" y="2909059"/>
            <a:chExt cx="4735287" cy="457200"/>
          </a:xfrm>
        </p:grpSpPr>
        <p:sp>
          <p:nvSpPr>
            <p:cNvPr id="14" name="Rectangle 13">
              <a:extLst>
                <a:ext uri="{FF2B5EF4-FFF2-40B4-BE49-F238E27FC236}">
                  <a16:creationId xmlns:a16="http://schemas.microsoft.com/office/drawing/2014/main" id="{A0A4B2B2-85F2-2470-C1B0-2A9DD487453A}"/>
                </a:ext>
              </a:extLst>
            </p:cNvPr>
            <p:cNvSpPr/>
            <p:nvPr/>
          </p:nvSpPr>
          <p:spPr>
            <a:xfrm>
              <a:off x="5790021" y="3046219"/>
              <a:ext cx="182880" cy="18288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2000" b="1" dirty="0"/>
            </a:p>
          </p:txBody>
        </p:sp>
        <p:sp>
          <p:nvSpPr>
            <p:cNvPr id="18" name="Rectangle 17">
              <a:extLst>
                <a:ext uri="{FF2B5EF4-FFF2-40B4-BE49-F238E27FC236}">
                  <a16:creationId xmlns:a16="http://schemas.microsoft.com/office/drawing/2014/main" id="{1547D81B-7D2E-778D-6D8F-2FB031D4A016}"/>
                </a:ext>
              </a:extLst>
            </p:cNvPr>
            <p:cNvSpPr/>
            <p:nvPr/>
          </p:nvSpPr>
          <p:spPr>
            <a:xfrm>
              <a:off x="6000206" y="2909059"/>
              <a:ext cx="1848633"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Net Medicaid Revenue</a:t>
              </a:r>
            </a:p>
          </p:txBody>
        </p:sp>
        <p:sp>
          <p:nvSpPr>
            <p:cNvPr id="19" name="Rectangle 18">
              <a:extLst>
                <a:ext uri="{FF2B5EF4-FFF2-40B4-BE49-F238E27FC236}">
                  <a16:creationId xmlns:a16="http://schemas.microsoft.com/office/drawing/2014/main" id="{045E6A36-4C29-A519-EA30-CFCB8D3006FF}"/>
                </a:ext>
              </a:extLst>
            </p:cNvPr>
            <p:cNvSpPr/>
            <p:nvPr/>
          </p:nvSpPr>
          <p:spPr>
            <a:xfrm>
              <a:off x="7888092" y="3046219"/>
              <a:ext cx="182880" cy="18288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2000" b="1" dirty="0"/>
            </a:p>
          </p:txBody>
        </p:sp>
        <p:sp>
          <p:nvSpPr>
            <p:cNvPr id="20" name="Rectangle 19">
              <a:extLst>
                <a:ext uri="{FF2B5EF4-FFF2-40B4-BE49-F238E27FC236}">
                  <a16:creationId xmlns:a16="http://schemas.microsoft.com/office/drawing/2014/main" id="{3A4AF9A8-5672-2BDC-6CEC-45623530B160}"/>
                </a:ext>
              </a:extLst>
            </p:cNvPr>
            <p:cNvSpPr/>
            <p:nvPr/>
          </p:nvSpPr>
          <p:spPr>
            <a:xfrm>
              <a:off x="8070972" y="2909059"/>
              <a:ext cx="2454336"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rPr>
                <a:t>Other Net Patient Revenue</a:t>
              </a:r>
            </a:p>
          </p:txBody>
        </p:sp>
      </p:grpSp>
      <p:sp>
        <p:nvSpPr>
          <p:cNvPr id="41" name="Rectangle 40">
            <a:extLst>
              <a:ext uri="{FF2B5EF4-FFF2-40B4-BE49-F238E27FC236}">
                <a16:creationId xmlns:a16="http://schemas.microsoft.com/office/drawing/2014/main" id="{99D2CE82-17FF-63D4-D00C-90C2123B7E13}"/>
              </a:ext>
            </a:extLst>
          </p:cNvPr>
          <p:cNvSpPr/>
          <p:nvPr/>
        </p:nvSpPr>
        <p:spPr>
          <a:xfrm>
            <a:off x="6006918" y="2972316"/>
            <a:ext cx="392885" cy="21844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91FEF629-CEB0-1B67-E273-8EC935CBD51E}"/>
              </a:ext>
            </a:extLst>
          </p:cNvPr>
          <p:cNvSpPr/>
          <p:nvPr/>
        </p:nvSpPr>
        <p:spPr>
          <a:xfrm>
            <a:off x="5599782" y="3303078"/>
            <a:ext cx="699372" cy="21844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Calibri" panose="020F0502020204030204" pitchFamily="34" charset="0"/>
                <a:cs typeface="Calibri" panose="020F0502020204030204" pitchFamily="34" charset="0"/>
              </a:rPr>
              <a:t>$24.5B</a:t>
            </a:r>
          </a:p>
        </p:txBody>
      </p:sp>
      <p:pic>
        <p:nvPicPr>
          <p:cNvPr id="11" name="Picture 10">
            <a:extLst>
              <a:ext uri="{FF2B5EF4-FFF2-40B4-BE49-F238E27FC236}">
                <a16:creationId xmlns:a16="http://schemas.microsoft.com/office/drawing/2014/main" id="{3EE0CEA7-2FB7-3584-BDAA-FF0FBEE34F43}"/>
              </a:ext>
            </a:extLst>
          </p:cNvPr>
          <p:cNvPicPr>
            <a:picLocks noChangeAspect="1"/>
          </p:cNvPicPr>
          <p:nvPr/>
        </p:nvPicPr>
        <p:blipFill>
          <a:blip r:embed="rId7"/>
          <a:stretch>
            <a:fillRect/>
          </a:stretch>
        </p:blipFill>
        <p:spPr>
          <a:xfrm>
            <a:off x="8642596" y="2719616"/>
            <a:ext cx="2868364" cy="2011680"/>
          </a:xfrm>
          <a:prstGeom prst="rect">
            <a:avLst/>
          </a:prstGeom>
        </p:spPr>
      </p:pic>
      <p:sp>
        <p:nvSpPr>
          <p:cNvPr id="5" name="Rectangle 4">
            <a:extLst>
              <a:ext uri="{FF2B5EF4-FFF2-40B4-BE49-F238E27FC236}">
                <a16:creationId xmlns:a16="http://schemas.microsoft.com/office/drawing/2014/main" id="{FB100D74-8882-8769-445D-6A97C46EE3A6}"/>
              </a:ext>
            </a:extLst>
          </p:cNvPr>
          <p:cNvSpPr/>
          <p:nvPr/>
        </p:nvSpPr>
        <p:spPr>
          <a:xfrm>
            <a:off x="538165" y="1157303"/>
            <a:ext cx="10972794"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Even though the Medi-Cal share of California’s population has increased since 2018, Medi-Cal percent of hospital net patient revenue has remained constant</a:t>
            </a:r>
          </a:p>
        </p:txBody>
      </p:sp>
      <p:sp>
        <p:nvSpPr>
          <p:cNvPr id="15" name="Rectangle 14">
            <a:extLst>
              <a:ext uri="{FF2B5EF4-FFF2-40B4-BE49-F238E27FC236}">
                <a16:creationId xmlns:a16="http://schemas.microsoft.com/office/drawing/2014/main" id="{FD435BC1-00D6-D6B1-BFF1-8DF150D09A74}"/>
              </a:ext>
            </a:extLst>
          </p:cNvPr>
          <p:cNvSpPr/>
          <p:nvPr/>
        </p:nvSpPr>
        <p:spPr>
          <a:xfrm>
            <a:off x="583400" y="2008950"/>
            <a:ext cx="3328499" cy="64008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Medicaid % of Population </a:t>
            </a:r>
            <a:r>
              <a:rPr lang="en-US" sz="1600" b="1" baseline="30000" dirty="0"/>
              <a:t>(1) (4)</a:t>
            </a:r>
            <a:endParaRPr lang="en-US" sz="1600" baseline="30000" dirty="0"/>
          </a:p>
        </p:txBody>
      </p:sp>
      <p:sp>
        <p:nvSpPr>
          <p:cNvPr id="16" name="Rectangle 15">
            <a:extLst>
              <a:ext uri="{FF2B5EF4-FFF2-40B4-BE49-F238E27FC236}">
                <a16:creationId xmlns:a16="http://schemas.microsoft.com/office/drawing/2014/main" id="{7E0FA8D3-3393-05E8-2765-27532218BF8B}"/>
              </a:ext>
            </a:extLst>
          </p:cNvPr>
          <p:cNvSpPr/>
          <p:nvPr/>
        </p:nvSpPr>
        <p:spPr>
          <a:xfrm>
            <a:off x="4118656" y="2008950"/>
            <a:ext cx="7392303" cy="64008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Hospital Net Medicaid Revenue as a % of Net Patient Revenue (2022)</a:t>
            </a:r>
            <a:r>
              <a:rPr lang="en-US" sz="1600" b="1" baseline="30000" dirty="0"/>
              <a:t> (3)</a:t>
            </a:r>
            <a:endParaRPr lang="en-US" sz="1600" dirty="0"/>
          </a:p>
        </p:txBody>
      </p:sp>
      <p:pic>
        <p:nvPicPr>
          <p:cNvPr id="7" name="Picture 6">
            <a:extLst>
              <a:ext uri="{FF2B5EF4-FFF2-40B4-BE49-F238E27FC236}">
                <a16:creationId xmlns:a16="http://schemas.microsoft.com/office/drawing/2014/main" id="{D8C1C92F-02C8-C9CF-CB89-B43DED39A44D}"/>
              </a:ext>
            </a:extLst>
          </p:cNvPr>
          <p:cNvPicPr>
            <a:picLocks noChangeAspect="1"/>
          </p:cNvPicPr>
          <p:nvPr/>
        </p:nvPicPr>
        <p:blipFill>
          <a:blip r:embed="rId8"/>
          <a:stretch>
            <a:fillRect/>
          </a:stretch>
        </p:blipFill>
        <p:spPr>
          <a:xfrm>
            <a:off x="583401" y="2818942"/>
            <a:ext cx="3328498" cy="2797773"/>
          </a:xfrm>
          <a:prstGeom prst="rect">
            <a:avLst/>
          </a:prstGeom>
        </p:spPr>
      </p:pic>
    </p:spTree>
    <p:extLst>
      <p:ext uri="{BB962C8B-B14F-4D97-AF65-F5344CB8AC3E}">
        <p14:creationId xmlns:p14="http://schemas.microsoft.com/office/powerpoint/2010/main" val="18882873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28835B3-E16B-37D1-C453-6D6489C8980E}"/>
              </a:ext>
            </a:extLst>
          </p:cNvPr>
          <p:cNvPicPr>
            <a:picLocks noChangeAspect="1"/>
          </p:cNvPicPr>
          <p:nvPr/>
        </p:nvPicPr>
        <p:blipFill>
          <a:blip r:embed="rId3"/>
          <a:stretch>
            <a:fillRect/>
          </a:stretch>
        </p:blipFill>
        <p:spPr>
          <a:xfrm>
            <a:off x="6386449" y="2258513"/>
            <a:ext cx="5212445" cy="2399212"/>
          </a:xfrm>
          <a:prstGeom prst="rect">
            <a:avLst/>
          </a:prstGeom>
        </p:spPr>
      </p:pic>
      <p:pic>
        <p:nvPicPr>
          <p:cNvPr id="5" name="Picture 4">
            <a:extLst>
              <a:ext uri="{FF2B5EF4-FFF2-40B4-BE49-F238E27FC236}">
                <a16:creationId xmlns:a16="http://schemas.microsoft.com/office/drawing/2014/main" id="{EBE81096-96DF-E292-277E-F217DB9BEF43}"/>
              </a:ext>
            </a:extLst>
          </p:cNvPr>
          <p:cNvPicPr>
            <a:picLocks noChangeAspect="1"/>
          </p:cNvPicPr>
          <p:nvPr/>
        </p:nvPicPr>
        <p:blipFill>
          <a:blip r:embed="rId4"/>
          <a:stretch>
            <a:fillRect/>
          </a:stretch>
        </p:blipFill>
        <p:spPr>
          <a:xfrm>
            <a:off x="562452" y="2553722"/>
            <a:ext cx="5303521" cy="1389693"/>
          </a:xfrm>
          <a:prstGeom prst="rect">
            <a:avLst/>
          </a:prstGeom>
        </p:spPr>
      </p:pic>
      <p:sp>
        <p:nvSpPr>
          <p:cNvPr id="2" name="Title 1">
            <a:extLst>
              <a:ext uri="{FF2B5EF4-FFF2-40B4-BE49-F238E27FC236}">
                <a16:creationId xmlns:a16="http://schemas.microsoft.com/office/drawing/2014/main" id="{D7EBD423-D957-D5A4-F888-B1274DC55839}"/>
              </a:ext>
            </a:extLst>
          </p:cNvPr>
          <p:cNvSpPr>
            <a:spLocks noGrp="1"/>
          </p:cNvSpPr>
          <p:nvPr>
            <p:ph type="title"/>
          </p:nvPr>
        </p:nvSpPr>
        <p:spPr>
          <a:xfrm>
            <a:off x="0" y="0"/>
            <a:ext cx="10410144" cy="808611"/>
          </a:xfrm>
        </p:spPr>
        <p:txBody>
          <a:bodyPr/>
          <a:lstStyle/>
          <a:p>
            <a:r>
              <a:rPr lang="en-US" dirty="0"/>
              <a:t>Medi-Cal Losses Are Growing Faster </a:t>
            </a:r>
            <a:br>
              <a:rPr lang="en-US" dirty="0"/>
            </a:br>
            <a:r>
              <a:rPr lang="en-US" dirty="0"/>
              <a:t>Than Enrollment</a:t>
            </a:r>
          </a:p>
        </p:txBody>
      </p:sp>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Total Unreimbursed Medicaid Costs, Net Patient Revenue); (2) </a:t>
            </a:r>
            <a:r>
              <a:rPr lang="en-US" sz="700" dirty="0">
                <a:hlinkClick r:id="rId5"/>
              </a:rPr>
              <a:t>KFF</a:t>
            </a:r>
            <a:r>
              <a:rPr lang="en-US" sz="700" dirty="0"/>
              <a:t>; (3) </a:t>
            </a:r>
            <a:r>
              <a:rPr lang="en-US" sz="700" dirty="0">
                <a:hlinkClick r:id="rId6"/>
              </a:rPr>
              <a:t>UC Berkely Labor Center </a:t>
            </a:r>
            <a:endParaRPr lang="en-US" sz="700" dirty="0"/>
          </a:p>
        </p:txBody>
      </p:sp>
      <p:sp>
        <p:nvSpPr>
          <p:cNvPr id="7" name="Rectangle 6">
            <a:extLst>
              <a:ext uri="{FF2B5EF4-FFF2-40B4-BE49-F238E27FC236}">
                <a16:creationId xmlns:a16="http://schemas.microsoft.com/office/drawing/2014/main" id="{61BE1EDB-AC1D-46D5-D6B6-33819AF363C6}"/>
              </a:ext>
            </a:extLst>
          </p:cNvPr>
          <p:cNvSpPr/>
          <p:nvPr/>
        </p:nvSpPr>
        <p:spPr>
          <a:xfrm>
            <a:off x="6326188" y="1890155"/>
            <a:ext cx="5278437" cy="563360"/>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Medi-Cal Enrollees vs Unreimbursed Costs per Enrollee </a:t>
            </a:r>
            <a:r>
              <a:rPr lang="en-US" sz="1600" b="1" baseline="30000" dirty="0"/>
              <a:t>(2)</a:t>
            </a:r>
            <a:endParaRPr lang="en-US" sz="1600" b="1" dirty="0"/>
          </a:p>
        </p:txBody>
      </p:sp>
      <p:sp>
        <p:nvSpPr>
          <p:cNvPr id="30" name="Rectangle 29">
            <a:extLst>
              <a:ext uri="{FF2B5EF4-FFF2-40B4-BE49-F238E27FC236}">
                <a16:creationId xmlns:a16="http://schemas.microsoft.com/office/drawing/2014/main" id="{182C1041-A30D-77F7-FC34-0CBC1D67AA1B}"/>
              </a:ext>
            </a:extLst>
          </p:cNvPr>
          <p:cNvSpPr/>
          <p:nvPr/>
        </p:nvSpPr>
        <p:spPr>
          <a:xfrm>
            <a:off x="571500" y="1890155"/>
            <a:ext cx="5303520" cy="568921"/>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Medi-Cal Unreimbursed Cost % of Net Revenue</a:t>
            </a:r>
            <a:r>
              <a:rPr lang="en-US" sz="1600" b="1" baseline="30000" dirty="0"/>
              <a:t> (1)</a:t>
            </a:r>
            <a:endParaRPr lang="en-US" sz="1600" dirty="0"/>
          </a:p>
        </p:txBody>
      </p:sp>
      <p:sp>
        <p:nvSpPr>
          <p:cNvPr id="40" name="Rectangle 39">
            <a:extLst>
              <a:ext uri="{FF2B5EF4-FFF2-40B4-BE49-F238E27FC236}">
                <a16:creationId xmlns:a16="http://schemas.microsoft.com/office/drawing/2014/main" id="{B1324348-26F9-9A89-FB0A-786942F8FD56}"/>
              </a:ext>
            </a:extLst>
          </p:cNvPr>
          <p:cNvSpPr/>
          <p:nvPr/>
        </p:nvSpPr>
        <p:spPr>
          <a:xfrm>
            <a:off x="562452" y="4954833"/>
            <a:ext cx="11036442" cy="1177835"/>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300"/>
              </a:spcAft>
              <a:defRPr/>
            </a:pPr>
            <a:r>
              <a:rPr lang="en-US" sz="1600" b="1" dirty="0">
                <a:solidFill>
                  <a:schemeClr val="bg1"/>
                </a:solidFill>
                <a:latin typeface="Corbel" panose="020B0503020204020204"/>
              </a:rPr>
              <a:t>As </a:t>
            </a:r>
            <a:r>
              <a:rPr lang="en-US" b="1" dirty="0">
                <a:solidFill>
                  <a:schemeClr val="bg1"/>
                </a:solidFill>
                <a:latin typeface="Seaford" panose="00000500000000000000" pitchFamily="2" charset="0"/>
                <a:ea typeface="Ebrima" panose="02000000000000000000" pitchFamily="2" charset="0"/>
                <a:cs typeface="Ebrima" panose="02000000000000000000" pitchFamily="2" charset="0"/>
              </a:rPr>
              <a:t>unreimbursed cost per enrollee increased by 2.4% annually, future enrollment expansion will likely </a:t>
            </a:r>
            <a:r>
              <a:rPr lang="en-US" b="1" u="sng" dirty="0">
                <a:solidFill>
                  <a:schemeClr val="bg1"/>
                </a:solidFill>
                <a:latin typeface="Seaford" panose="00000500000000000000" pitchFamily="2" charset="0"/>
                <a:ea typeface="Ebrima" panose="02000000000000000000" pitchFamily="2" charset="0"/>
                <a:cs typeface="Ebrima" panose="02000000000000000000" pitchFamily="2" charset="0"/>
              </a:rPr>
              <a:t>continue to contribute negatively</a:t>
            </a:r>
            <a:r>
              <a:rPr lang="en-US" b="1" dirty="0">
                <a:solidFill>
                  <a:schemeClr val="bg1"/>
                </a:solidFill>
                <a:latin typeface="Seaford" panose="00000500000000000000" pitchFamily="2" charset="0"/>
                <a:ea typeface="Ebrima" panose="02000000000000000000" pitchFamily="2" charset="0"/>
                <a:cs typeface="Ebrima" panose="02000000000000000000" pitchFamily="2" charset="0"/>
              </a:rPr>
              <a:t> to hospital financial performance. Using an estimated increase in Medi-Cal enrollment of  710k in 2024 </a:t>
            </a:r>
            <a:r>
              <a:rPr lang="en-US" b="1" baseline="30000" dirty="0">
                <a:solidFill>
                  <a:schemeClr val="bg1"/>
                </a:solidFill>
                <a:latin typeface="Seaford" panose="00000500000000000000" pitchFamily="2" charset="0"/>
                <a:ea typeface="Ebrima" panose="02000000000000000000" pitchFamily="2" charset="0"/>
                <a:cs typeface="Ebrima" panose="02000000000000000000" pitchFamily="2" charset="0"/>
              </a:rPr>
              <a:t>(3)</a:t>
            </a:r>
            <a:r>
              <a:rPr lang="en-US" b="1" dirty="0">
                <a:solidFill>
                  <a:schemeClr val="bg1"/>
                </a:solidFill>
                <a:latin typeface="Seaford" panose="00000500000000000000" pitchFamily="2" charset="0"/>
                <a:ea typeface="Ebrima" panose="02000000000000000000" pitchFamily="2" charset="0"/>
                <a:cs typeface="Ebrima" panose="02000000000000000000" pitchFamily="2" charset="0"/>
              </a:rPr>
              <a:t>, the 2022 value of $460 in unreimbursed costs per enrollee would equate to a </a:t>
            </a:r>
            <a:r>
              <a:rPr lang="en-US" b="1" u="sng" dirty="0">
                <a:solidFill>
                  <a:schemeClr val="bg1"/>
                </a:solidFill>
                <a:latin typeface="Seaford" panose="00000500000000000000" pitchFamily="2" charset="0"/>
                <a:ea typeface="Ebrima" panose="02000000000000000000" pitchFamily="2" charset="0"/>
                <a:cs typeface="Ebrima" panose="02000000000000000000" pitchFamily="2" charset="0"/>
              </a:rPr>
              <a:t>statewide impact of $322M in additional losses.</a:t>
            </a:r>
          </a:p>
        </p:txBody>
      </p:sp>
      <p:sp>
        <p:nvSpPr>
          <p:cNvPr id="6" name="Rectangle 5">
            <a:extLst>
              <a:ext uri="{FF2B5EF4-FFF2-40B4-BE49-F238E27FC236}">
                <a16:creationId xmlns:a16="http://schemas.microsoft.com/office/drawing/2014/main" id="{4DF08AB7-51B3-B80A-6BC4-E4FAE45562AA}"/>
              </a:ext>
            </a:extLst>
          </p:cNvPr>
          <p:cNvSpPr/>
          <p:nvPr/>
        </p:nvSpPr>
        <p:spPr>
          <a:xfrm>
            <a:off x="571499" y="1157303"/>
            <a:ext cx="10840569"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Net Medi-Cal hospital revenue increased by 4.6% annually, but </a:t>
            </a:r>
            <a:r>
              <a:rPr lang="en-US" b="1" dirty="0">
                <a:solidFill>
                  <a:schemeClr val="accent1"/>
                </a:solidFill>
                <a:latin typeface="Seaford" panose="00000500000000000000" pitchFamily="2" charset="0"/>
              </a:rPr>
              <a:t>unreimbursed Medi-Cal costs grew faster</a:t>
            </a:r>
            <a:r>
              <a:rPr lang="en-US" dirty="0">
                <a:solidFill>
                  <a:prstClr val="black"/>
                </a:solidFill>
                <a:latin typeface="Seaford" panose="00000500000000000000" pitchFamily="2" charset="0"/>
              </a:rPr>
              <a:t> at 7.3% annually</a:t>
            </a:r>
          </a:p>
        </p:txBody>
      </p:sp>
    </p:spTree>
    <p:extLst>
      <p:ext uri="{BB962C8B-B14F-4D97-AF65-F5344CB8AC3E}">
        <p14:creationId xmlns:p14="http://schemas.microsoft.com/office/powerpoint/2010/main" val="27382773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F5D4710D-928B-34EB-43BA-FDBDCA2986EC}"/>
              </a:ext>
            </a:extLst>
          </p:cNvPr>
          <p:cNvPicPr>
            <a:picLocks noChangeAspect="1"/>
          </p:cNvPicPr>
          <p:nvPr/>
        </p:nvPicPr>
        <p:blipFill rotWithShape="1">
          <a:blip r:embed="rId4"/>
          <a:srcRect l="1880" t="10253"/>
          <a:stretch/>
        </p:blipFill>
        <p:spPr>
          <a:xfrm>
            <a:off x="571500" y="2580105"/>
            <a:ext cx="5303520" cy="2307389"/>
          </a:xfrm>
          <a:prstGeom prst="rect">
            <a:avLst/>
          </a:prstGeom>
        </p:spPr>
      </p:pic>
      <p:graphicFrame>
        <p:nvGraphicFramePr>
          <p:cNvPr id="7" name="think-cell data - do not delete" hidden="1">
            <a:extLst>
              <a:ext uri="{FF2B5EF4-FFF2-40B4-BE49-F238E27FC236}">
                <a16:creationId xmlns:a16="http://schemas.microsoft.com/office/drawing/2014/main" id="{1529D54B-79F9-9463-ECC9-37E9AB7EA6E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8" imgH="278" progId="TCLayout.ActiveDocument.1">
                  <p:embed/>
                </p:oleObj>
              </mc:Choice>
              <mc:Fallback>
                <p:oleObj name="think-cell Slide" r:id="rId5" imgW="278" imgH="278" progId="TCLayout.ActiveDocument.1">
                  <p:embed/>
                  <p:pic>
                    <p:nvPicPr>
                      <p:cNvPr id="7" name="think-cell data - do not delete" hidden="1">
                        <a:extLst>
                          <a:ext uri="{FF2B5EF4-FFF2-40B4-BE49-F238E27FC236}">
                            <a16:creationId xmlns:a16="http://schemas.microsoft.com/office/drawing/2014/main" id="{1529D54B-79F9-9463-ECC9-37E9AB7EA6E2}"/>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7EBD423-D957-D5A4-F888-B1274DC55839}"/>
              </a:ext>
            </a:extLst>
          </p:cNvPr>
          <p:cNvSpPr>
            <a:spLocks noGrp="1"/>
          </p:cNvSpPr>
          <p:nvPr>
            <p:ph type="title"/>
          </p:nvPr>
        </p:nvSpPr>
        <p:spPr>
          <a:xfrm>
            <a:off x="1" y="11743"/>
            <a:ext cx="10410144" cy="808611"/>
          </a:xfrm>
        </p:spPr>
        <p:txBody>
          <a:bodyPr vert="horz"/>
          <a:lstStyle/>
          <a:p>
            <a:r>
              <a:rPr lang="en-US" dirty="0"/>
              <a:t>Lowering the Uninsured Rate Does Not </a:t>
            </a:r>
            <a:br>
              <a:rPr lang="en-US" dirty="0"/>
            </a:br>
            <a:r>
              <a:rPr lang="en-US" dirty="0"/>
              <a:t>Necessarily Reduce Uncompensated Care</a:t>
            </a:r>
          </a:p>
        </p:txBody>
      </p:sp>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397773"/>
            <a:ext cx="10540498" cy="200055"/>
          </a:xfrm>
          <a:prstGeom prst="rect">
            <a:avLst/>
          </a:prstGeom>
          <a:noFill/>
        </p:spPr>
        <p:txBody>
          <a:bodyPr wrap="square" rtlCol="0">
            <a:spAutoFit/>
          </a:bodyPr>
          <a:lstStyle/>
          <a:p>
            <a:r>
              <a:rPr lang="en-US" sz="700" dirty="0"/>
              <a:t>Sources – (1) </a:t>
            </a:r>
            <a:r>
              <a:rPr lang="en-US" sz="700" dirty="0">
                <a:hlinkClick r:id="rId7"/>
              </a:rPr>
              <a:t>CDC Data aggregated by America’s Health Rankings</a:t>
            </a:r>
            <a:r>
              <a:rPr lang="en-US" sz="700" dirty="0"/>
              <a:t>; (2) HCRIS Medicare Cost Report Data (Fields – Total Uncompensated Care or Unreimbursed Costs, Net Patient Revenue)</a:t>
            </a:r>
          </a:p>
        </p:txBody>
      </p:sp>
      <p:pic>
        <p:nvPicPr>
          <p:cNvPr id="13" name="Picture 12">
            <a:extLst>
              <a:ext uri="{FF2B5EF4-FFF2-40B4-BE49-F238E27FC236}">
                <a16:creationId xmlns:a16="http://schemas.microsoft.com/office/drawing/2014/main" id="{5FC69FBC-5BCA-C369-5719-5926A9D86E1E}"/>
              </a:ext>
            </a:extLst>
          </p:cNvPr>
          <p:cNvPicPr>
            <a:picLocks noChangeAspect="1"/>
          </p:cNvPicPr>
          <p:nvPr/>
        </p:nvPicPr>
        <p:blipFill>
          <a:blip r:embed="rId8"/>
          <a:stretch>
            <a:fillRect/>
          </a:stretch>
        </p:blipFill>
        <p:spPr>
          <a:xfrm>
            <a:off x="6334132" y="2242330"/>
            <a:ext cx="5303520" cy="2552149"/>
          </a:xfrm>
          <a:prstGeom prst="rect">
            <a:avLst/>
          </a:prstGeom>
        </p:spPr>
      </p:pic>
      <p:sp>
        <p:nvSpPr>
          <p:cNvPr id="15" name="Rectangle 14">
            <a:extLst>
              <a:ext uri="{FF2B5EF4-FFF2-40B4-BE49-F238E27FC236}">
                <a16:creationId xmlns:a16="http://schemas.microsoft.com/office/drawing/2014/main" id="{8D9FBEE7-848C-99F5-D5C5-90E6AF355C82}"/>
              </a:ext>
            </a:extLst>
          </p:cNvPr>
          <p:cNvSpPr/>
          <p:nvPr/>
        </p:nvSpPr>
        <p:spPr>
          <a:xfrm>
            <a:off x="6326188" y="1879004"/>
            <a:ext cx="5278437" cy="568921"/>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California Hospital $UCC vs UCC % of NPR </a:t>
            </a:r>
            <a:r>
              <a:rPr lang="en-US" sz="1600" b="1" baseline="30000" dirty="0"/>
              <a:t>(2)</a:t>
            </a:r>
          </a:p>
        </p:txBody>
      </p:sp>
      <p:sp>
        <p:nvSpPr>
          <p:cNvPr id="21" name="Rectangle 20">
            <a:extLst>
              <a:ext uri="{FF2B5EF4-FFF2-40B4-BE49-F238E27FC236}">
                <a16:creationId xmlns:a16="http://schemas.microsoft.com/office/drawing/2014/main" id="{2CAD6FD0-558A-4486-5BDE-FC0166952702}"/>
              </a:ext>
            </a:extLst>
          </p:cNvPr>
          <p:cNvSpPr/>
          <p:nvPr/>
        </p:nvSpPr>
        <p:spPr>
          <a:xfrm>
            <a:off x="571500" y="1879004"/>
            <a:ext cx="5303520" cy="568921"/>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Uninsured Adult % of Total Population </a:t>
            </a:r>
            <a:r>
              <a:rPr lang="en-US" sz="1600" b="1" baseline="30000" dirty="0"/>
              <a:t>(1)</a:t>
            </a:r>
          </a:p>
        </p:txBody>
      </p:sp>
      <p:sp>
        <p:nvSpPr>
          <p:cNvPr id="22" name="Rectangle 21">
            <a:extLst>
              <a:ext uri="{FF2B5EF4-FFF2-40B4-BE49-F238E27FC236}">
                <a16:creationId xmlns:a16="http://schemas.microsoft.com/office/drawing/2014/main" id="{A1A3191D-F51C-A67A-41E2-782B4C8E332D}"/>
              </a:ext>
            </a:extLst>
          </p:cNvPr>
          <p:cNvSpPr/>
          <p:nvPr/>
        </p:nvSpPr>
        <p:spPr>
          <a:xfrm>
            <a:off x="571500" y="5257799"/>
            <a:ext cx="11033125" cy="571501"/>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In the face of a 3% cost target, the State of California would need to address </a:t>
            </a:r>
            <a:r>
              <a:rPr lang="en-US" b="1" u="sng" dirty="0">
                <a:solidFill>
                  <a:schemeClr val="bg1"/>
                </a:solidFill>
                <a:latin typeface="Seaford" panose="00000500000000000000" pitchFamily="2" charset="0"/>
              </a:rPr>
              <a:t>uncompensated care growth so that hospital losses are not further escalated</a:t>
            </a:r>
          </a:p>
        </p:txBody>
      </p:sp>
      <p:sp>
        <p:nvSpPr>
          <p:cNvPr id="9" name="Rectangle 8">
            <a:extLst>
              <a:ext uri="{FF2B5EF4-FFF2-40B4-BE49-F238E27FC236}">
                <a16:creationId xmlns:a16="http://schemas.microsoft.com/office/drawing/2014/main" id="{4E2BF1F4-FF39-E84F-F2A0-2F63836B9674}"/>
              </a:ext>
            </a:extLst>
          </p:cNvPr>
          <p:cNvSpPr/>
          <p:nvPr/>
        </p:nvSpPr>
        <p:spPr>
          <a:xfrm>
            <a:off x="571499" y="1157303"/>
            <a:ext cx="10840569"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While California’s uninsured percent of total population decreased, </a:t>
            </a:r>
            <a:r>
              <a:rPr lang="en-US" b="1" dirty="0">
                <a:solidFill>
                  <a:schemeClr val="accent1"/>
                </a:solidFill>
                <a:latin typeface="Seaford" panose="00000500000000000000" pitchFamily="2" charset="0"/>
              </a:rPr>
              <a:t>uncompensated care increased as a percent of total hospital net patient revenue </a:t>
            </a:r>
          </a:p>
        </p:txBody>
      </p:sp>
      <p:sp>
        <p:nvSpPr>
          <p:cNvPr id="5" name="TextBox 4">
            <a:extLst>
              <a:ext uri="{FF2B5EF4-FFF2-40B4-BE49-F238E27FC236}">
                <a16:creationId xmlns:a16="http://schemas.microsoft.com/office/drawing/2014/main" id="{F5806353-4D6E-E7E6-A894-5EEEC5098E2A}"/>
              </a:ext>
            </a:extLst>
          </p:cNvPr>
          <p:cNvSpPr txBox="1"/>
          <p:nvPr/>
        </p:nvSpPr>
        <p:spPr>
          <a:xfrm>
            <a:off x="571498" y="4718094"/>
            <a:ext cx="4057432" cy="246221"/>
          </a:xfrm>
          <a:prstGeom prst="rect">
            <a:avLst/>
          </a:prstGeom>
          <a:noFill/>
        </p:spPr>
        <p:txBody>
          <a:bodyPr wrap="square" rtlCol="0">
            <a:spAutoFit/>
          </a:bodyPr>
          <a:lstStyle/>
          <a:p>
            <a:r>
              <a:rPr lang="en-US" sz="1000" b="1" dirty="0"/>
              <a:t>Note:</a:t>
            </a:r>
            <a:r>
              <a:rPr lang="en-US" sz="1000" dirty="0"/>
              <a:t> 2019 – 2020 held constant due to gap in CDC data</a:t>
            </a:r>
          </a:p>
        </p:txBody>
      </p:sp>
    </p:spTree>
    <p:extLst>
      <p:ext uri="{BB962C8B-B14F-4D97-AF65-F5344CB8AC3E}">
        <p14:creationId xmlns:p14="http://schemas.microsoft.com/office/powerpoint/2010/main" val="31954957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AFD82-C9C9-906E-0AB3-8EA7B8C6E922}"/>
              </a:ext>
            </a:extLst>
          </p:cNvPr>
          <p:cNvSpPr>
            <a:spLocks noGrp="1"/>
          </p:cNvSpPr>
          <p:nvPr>
            <p:ph type="title"/>
          </p:nvPr>
        </p:nvSpPr>
        <p:spPr/>
        <p:txBody>
          <a:bodyPr/>
          <a:lstStyle/>
          <a:p>
            <a:r>
              <a:rPr lang="en-US" dirty="0"/>
              <a:t>Division of Roles and Responsibilities</a:t>
            </a:r>
          </a:p>
        </p:txBody>
      </p:sp>
      <p:graphicFrame>
        <p:nvGraphicFramePr>
          <p:cNvPr id="3" name="Diagram 2">
            <a:extLst>
              <a:ext uri="{FF2B5EF4-FFF2-40B4-BE49-F238E27FC236}">
                <a16:creationId xmlns:a16="http://schemas.microsoft.com/office/drawing/2014/main" id="{2428FCF5-0379-DD11-C851-75E3822FAF15}"/>
              </a:ext>
            </a:extLst>
          </p:cNvPr>
          <p:cNvGraphicFramePr/>
          <p:nvPr>
            <p:extLst>
              <p:ext uri="{D42A27DB-BD31-4B8C-83A1-F6EECF244321}">
                <p14:modId xmlns:p14="http://schemas.microsoft.com/office/powerpoint/2010/main" val="2537544338"/>
              </p:ext>
            </p:extLst>
          </p:nvPr>
        </p:nvGraphicFramePr>
        <p:xfrm>
          <a:off x="587375" y="1181529"/>
          <a:ext cx="10133856" cy="5323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38540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19" name="think-cell data - do not delete" hidden="1">
            <a:extLst>
              <a:ext uri="{FF2B5EF4-FFF2-40B4-BE49-F238E27FC236}">
                <a16:creationId xmlns:a16="http://schemas.microsoft.com/office/drawing/2014/main" id="{D42D93A4-AE39-3589-7303-7B11FCDAE03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8" imgH="278" progId="TCLayout.ActiveDocument.1">
                  <p:embed/>
                </p:oleObj>
              </mc:Choice>
              <mc:Fallback>
                <p:oleObj name="think-cell Slide" r:id="rId4" imgW="278" imgH="278" progId="TCLayout.ActiveDocument.1">
                  <p:embed/>
                  <p:pic>
                    <p:nvPicPr>
                      <p:cNvPr id="19" name="think-cell data - do not delete" hidden="1">
                        <a:extLst>
                          <a:ext uri="{FF2B5EF4-FFF2-40B4-BE49-F238E27FC236}">
                            <a16:creationId xmlns:a16="http://schemas.microsoft.com/office/drawing/2014/main" id="{D42D93A4-AE39-3589-7303-7B11FCDAE03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EEC513-A6B2-0943-8EA4-647351016560}"/>
              </a:ext>
            </a:extLst>
          </p:cNvPr>
          <p:cNvSpPr>
            <a:spLocks noGrp="1"/>
          </p:cNvSpPr>
          <p:nvPr>
            <p:ph type="title"/>
          </p:nvPr>
        </p:nvSpPr>
        <p:spPr>
          <a:xfrm>
            <a:off x="-1" y="0"/>
            <a:ext cx="10420351" cy="808611"/>
          </a:xfrm>
        </p:spPr>
        <p:txBody>
          <a:bodyPr vert="horz"/>
          <a:lstStyle/>
          <a:p>
            <a:r>
              <a:rPr lang="en-US" dirty="0"/>
              <a:t>California Hospitals Are More </a:t>
            </a:r>
            <a:br>
              <a:rPr lang="en-US" dirty="0"/>
            </a:br>
            <a:r>
              <a:rPr lang="en-US" dirty="0"/>
              <a:t>Leveraged than the National Average</a:t>
            </a:r>
          </a:p>
        </p:txBody>
      </p:sp>
      <p:sp>
        <p:nvSpPr>
          <p:cNvPr id="3" name="Footer Placeholder 2">
            <a:extLst>
              <a:ext uri="{FF2B5EF4-FFF2-40B4-BE49-F238E27FC236}">
                <a16:creationId xmlns:a16="http://schemas.microsoft.com/office/drawing/2014/main" id="{4B289BA2-64E1-6F46-99B5-7B6911CC3427}"/>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E5A8AE9D-6429-A341-8078-BB86ED27302D}"/>
              </a:ext>
            </a:extLst>
          </p:cNvPr>
          <p:cNvSpPr>
            <a:spLocks noGrp="1"/>
          </p:cNvSpPr>
          <p:nvPr>
            <p:ph type="sldNum" sz="quarter" idx="12"/>
          </p:nvPr>
        </p:nvSpPr>
        <p:spPr/>
        <p:txBody>
          <a:bodyPr/>
          <a:lstStyle/>
          <a:p>
            <a:fld id="{C5F27E2F-9BA8-EA44-97EA-98E8CF67F8E7}" type="slidenum">
              <a:rPr lang="en-US" smtClean="0"/>
              <a:t>30</a:t>
            </a:fld>
            <a:endParaRPr lang="en-US" dirty="0"/>
          </a:p>
        </p:txBody>
      </p:sp>
      <p:sp>
        <p:nvSpPr>
          <p:cNvPr id="20" name="TextBox 19">
            <a:extLst>
              <a:ext uri="{FF2B5EF4-FFF2-40B4-BE49-F238E27FC236}">
                <a16:creationId xmlns:a16="http://schemas.microsoft.com/office/drawing/2014/main" id="{04A8131E-C7E4-6D53-004C-AFFE6D962F07}"/>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Total Long Term Liabilities, Number Beds, Cash on Hand, Investments, Temporary Investments, Total Operating Expenses, Depreciation)</a:t>
            </a:r>
          </a:p>
        </p:txBody>
      </p:sp>
      <p:sp>
        <p:nvSpPr>
          <p:cNvPr id="18" name="Rectangle 17">
            <a:extLst>
              <a:ext uri="{FF2B5EF4-FFF2-40B4-BE49-F238E27FC236}">
                <a16:creationId xmlns:a16="http://schemas.microsoft.com/office/drawing/2014/main" id="{2D01F8C8-9643-291B-9206-8880F11B0851}"/>
              </a:ext>
            </a:extLst>
          </p:cNvPr>
          <p:cNvSpPr/>
          <p:nvPr/>
        </p:nvSpPr>
        <p:spPr>
          <a:xfrm>
            <a:off x="6662308" y="2550692"/>
            <a:ext cx="5029200" cy="1981648"/>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If faced with additional pressures from a cost target, California hospitals would likely have to </a:t>
            </a:r>
            <a:r>
              <a:rPr lang="en-US" b="1" u="sng" dirty="0">
                <a:solidFill>
                  <a:schemeClr val="bg1"/>
                </a:solidFill>
                <a:latin typeface="Seaford" panose="00000500000000000000" pitchFamily="2" charset="0"/>
              </a:rPr>
              <a:t>prioritize financial viability over improving patient care</a:t>
            </a:r>
            <a:r>
              <a:rPr lang="en-US" b="1" dirty="0">
                <a:solidFill>
                  <a:schemeClr val="bg1"/>
                </a:solidFill>
                <a:latin typeface="Seaford" panose="00000500000000000000" pitchFamily="2" charset="0"/>
              </a:rPr>
              <a:t> when making investment decisions due to unfavorable debt &amp; liquidity positions</a:t>
            </a:r>
          </a:p>
        </p:txBody>
      </p:sp>
      <p:grpSp>
        <p:nvGrpSpPr>
          <p:cNvPr id="6" name="Group 5">
            <a:extLst>
              <a:ext uri="{FF2B5EF4-FFF2-40B4-BE49-F238E27FC236}">
                <a16:creationId xmlns:a16="http://schemas.microsoft.com/office/drawing/2014/main" id="{A6742FF3-6038-7E65-E276-748FE869703B}"/>
              </a:ext>
            </a:extLst>
          </p:cNvPr>
          <p:cNvGrpSpPr/>
          <p:nvPr/>
        </p:nvGrpSpPr>
        <p:grpSpPr>
          <a:xfrm>
            <a:off x="697345" y="2551302"/>
            <a:ext cx="5029200" cy="1826513"/>
            <a:chOff x="590550" y="2184932"/>
            <a:chExt cx="5029200" cy="1826513"/>
          </a:xfrm>
        </p:grpSpPr>
        <p:sp>
          <p:nvSpPr>
            <p:cNvPr id="13" name="Rectangle 12">
              <a:extLst>
                <a:ext uri="{FF2B5EF4-FFF2-40B4-BE49-F238E27FC236}">
                  <a16:creationId xmlns:a16="http://schemas.microsoft.com/office/drawing/2014/main" id="{904D667A-2814-F1BF-4961-6CE0972C7DD2}"/>
                </a:ext>
              </a:extLst>
            </p:cNvPr>
            <p:cNvSpPr/>
            <p:nvPr/>
          </p:nvSpPr>
          <p:spPr>
            <a:xfrm>
              <a:off x="590550" y="2184932"/>
              <a:ext cx="5029200" cy="3657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California </a:t>
              </a:r>
              <a:r>
                <a:rPr lang="en-US" sz="1600" b="1" dirty="0" err="1"/>
                <a:t>LongTerm</a:t>
              </a:r>
              <a:r>
                <a:rPr lang="en-US" sz="1600" b="1" dirty="0"/>
                <a:t> Liabilities per Bed vs the Nation </a:t>
              </a:r>
              <a:r>
                <a:rPr lang="en-US" sz="1600" b="1" baseline="30000" dirty="0"/>
                <a:t>(1)</a:t>
              </a:r>
              <a:endParaRPr lang="en-US" sz="1600" b="1" dirty="0"/>
            </a:p>
          </p:txBody>
        </p:sp>
        <p:pic>
          <p:nvPicPr>
            <p:cNvPr id="21" name="Picture 20">
              <a:extLst>
                <a:ext uri="{FF2B5EF4-FFF2-40B4-BE49-F238E27FC236}">
                  <a16:creationId xmlns:a16="http://schemas.microsoft.com/office/drawing/2014/main" id="{AD9B6EE5-6EFA-D54A-CCCD-A57FB2F9A404}"/>
                </a:ext>
              </a:extLst>
            </p:cNvPr>
            <p:cNvPicPr>
              <a:picLocks noChangeAspect="1"/>
            </p:cNvPicPr>
            <p:nvPr/>
          </p:nvPicPr>
          <p:blipFill>
            <a:blip r:embed="rId6"/>
            <a:stretch>
              <a:fillRect/>
            </a:stretch>
          </p:blipFill>
          <p:spPr>
            <a:xfrm>
              <a:off x="590550" y="2721460"/>
              <a:ext cx="5029200" cy="1289985"/>
            </a:xfrm>
            <a:prstGeom prst="rect">
              <a:avLst/>
            </a:prstGeom>
          </p:spPr>
        </p:pic>
      </p:grpSp>
      <p:sp>
        <p:nvSpPr>
          <p:cNvPr id="14" name="Rectangle 13">
            <a:extLst>
              <a:ext uri="{FF2B5EF4-FFF2-40B4-BE49-F238E27FC236}">
                <a16:creationId xmlns:a16="http://schemas.microsoft.com/office/drawing/2014/main" id="{CAD038A4-9F78-FF72-9A74-0045AA9CAE26}"/>
              </a:ext>
            </a:extLst>
          </p:cNvPr>
          <p:cNvSpPr/>
          <p:nvPr/>
        </p:nvSpPr>
        <p:spPr>
          <a:xfrm>
            <a:off x="609602" y="1319544"/>
            <a:ext cx="10420352" cy="1060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sz="2300" dirty="0">
                <a:solidFill>
                  <a:prstClr val="black"/>
                </a:solidFill>
                <a:latin typeface="Seaford" panose="00000500000000000000" pitchFamily="2" charset="0"/>
              </a:rPr>
              <a:t>High long-term liabilities per bed suggests that California hospitals have taken on debt to finance operations or investments</a:t>
            </a:r>
          </a:p>
        </p:txBody>
      </p:sp>
    </p:spTree>
    <p:extLst>
      <p:ext uri="{BB962C8B-B14F-4D97-AF65-F5344CB8AC3E}">
        <p14:creationId xmlns:p14="http://schemas.microsoft.com/office/powerpoint/2010/main" val="19380027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5B8339E1-0307-A1D8-B9D1-B705999D02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FCBB35-7D33-6AAA-E23C-92B7622E8267}"/>
              </a:ext>
            </a:extLst>
          </p:cNvPr>
          <p:cNvSpPr>
            <a:spLocks noGrp="1"/>
          </p:cNvSpPr>
          <p:nvPr>
            <p:ph type="title"/>
          </p:nvPr>
        </p:nvSpPr>
        <p:spPr>
          <a:xfrm>
            <a:off x="-4418" y="14346"/>
            <a:ext cx="12191999" cy="808611"/>
          </a:xfrm>
        </p:spPr>
        <p:txBody>
          <a:bodyPr/>
          <a:lstStyle/>
          <a:p>
            <a:r>
              <a:rPr lang="en-US" dirty="0">
                <a:latin typeface="Seaford"/>
                <a:ea typeface="Open Sans"/>
                <a:cs typeface="Arial"/>
              </a:rPr>
              <a:t>Debt to Capitalization Ratio for California Hospitals Is </a:t>
            </a:r>
            <a:br>
              <a:rPr lang="en-US" dirty="0">
                <a:latin typeface="Seaford"/>
                <a:ea typeface="Open Sans"/>
                <a:cs typeface="Arial"/>
              </a:rPr>
            </a:br>
            <a:r>
              <a:rPr lang="en-US" dirty="0">
                <a:latin typeface="Seaford"/>
                <a:ea typeface="Open Sans"/>
                <a:cs typeface="Arial"/>
              </a:rPr>
              <a:t>Higher than the Nation and Growing Faster</a:t>
            </a:r>
            <a:endParaRPr lang="en-US" dirty="0"/>
          </a:p>
        </p:txBody>
      </p:sp>
      <p:sp>
        <p:nvSpPr>
          <p:cNvPr id="3" name="Footer Placeholder 2">
            <a:extLst>
              <a:ext uri="{FF2B5EF4-FFF2-40B4-BE49-F238E27FC236}">
                <a16:creationId xmlns:a16="http://schemas.microsoft.com/office/drawing/2014/main" id="{56B84661-B3F5-BBA4-A4E2-53382EB56D13}"/>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095C13D5-BCC3-383F-FFE3-A19287FD0DEE}"/>
              </a:ext>
            </a:extLst>
          </p:cNvPr>
          <p:cNvSpPr>
            <a:spLocks noGrp="1"/>
          </p:cNvSpPr>
          <p:nvPr>
            <p:ph type="sldNum" sz="quarter" idx="12"/>
          </p:nvPr>
        </p:nvSpPr>
        <p:spPr/>
        <p:txBody>
          <a:bodyPr/>
          <a:lstStyle/>
          <a:p>
            <a:fld id="{C5F27E2F-9BA8-EA44-97EA-98E8CF67F8E7}" type="slidenum">
              <a:rPr lang="en-US" smtClean="0"/>
              <a:t>31</a:t>
            </a:fld>
            <a:endParaRPr lang="en-US" dirty="0"/>
          </a:p>
        </p:txBody>
      </p:sp>
      <p:sp>
        <p:nvSpPr>
          <p:cNvPr id="16" name="Rectangle 15">
            <a:extLst>
              <a:ext uri="{FF2B5EF4-FFF2-40B4-BE49-F238E27FC236}">
                <a16:creationId xmlns:a16="http://schemas.microsoft.com/office/drawing/2014/main" id="{92AB1F7A-F532-379B-46B0-07869DC81AEE}"/>
              </a:ext>
            </a:extLst>
          </p:cNvPr>
          <p:cNvSpPr/>
          <p:nvPr/>
        </p:nvSpPr>
        <p:spPr>
          <a:xfrm>
            <a:off x="1523998" y="2123568"/>
            <a:ext cx="9144000" cy="36576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Debt to Capitalization Ratio by State</a:t>
            </a:r>
            <a:r>
              <a:rPr lang="en-US" sz="1600" b="1" baseline="30000" dirty="0"/>
              <a:t> (1)</a:t>
            </a:r>
            <a:endParaRPr lang="en-US" sz="1600" b="1" dirty="0"/>
          </a:p>
        </p:txBody>
      </p:sp>
      <p:sp>
        <p:nvSpPr>
          <p:cNvPr id="7" name="Rectangle 6">
            <a:extLst>
              <a:ext uri="{FF2B5EF4-FFF2-40B4-BE49-F238E27FC236}">
                <a16:creationId xmlns:a16="http://schemas.microsoft.com/office/drawing/2014/main" id="{04A50E15-5B37-8BD9-AE81-7196249578EC}"/>
              </a:ext>
            </a:extLst>
          </p:cNvPr>
          <p:cNvSpPr/>
          <p:nvPr/>
        </p:nvSpPr>
        <p:spPr>
          <a:xfrm>
            <a:off x="9115979" y="4437056"/>
            <a:ext cx="1552019" cy="822421"/>
          </a:xfrm>
          <a:prstGeom prst="rect">
            <a:avLst/>
          </a:prstGeom>
          <a:solidFill>
            <a:srgbClr val="BDD7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Years with active cost target</a:t>
            </a:r>
          </a:p>
        </p:txBody>
      </p:sp>
      <p:sp>
        <p:nvSpPr>
          <p:cNvPr id="8" name="TextBox 7">
            <a:extLst>
              <a:ext uri="{FF2B5EF4-FFF2-40B4-BE49-F238E27FC236}">
                <a16:creationId xmlns:a16="http://schemas.microsoft.com/office/drawing/2014/main" id="{F18FF75B-5198-EEF2-5DB6-A9098042CBBF}"/>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Total Liabilities, Total Assets)</a:t>
            </a:r>
          </a:p>
        </p:txBody>
      </p:sp>
      <p:pic>
        <p:nvPicPr>
          <p:cNvPr id="21" name="Picture 20">
            <a:extLst>
              <a:ext uri="{FF2B5EF4-FFF2-40B4-BE49-F238E27FC236}">
                <a16:creationId xmlns:a16="http://schemas.microsoft.com/office/drawing/2014/main" id="{CF7B97D0-4323-7F0F-BF7A-EF2DC013819F}"/>
              </a:ext>
            </a:extLst>
          </p:cNvPr>
          <p:cNvPicPr>
            <a:picLocks noChangeAspect="1"/>
          </p:cNvPicPr>
          <p:nvPr/>
        </p:nvPicPr>
        <p:blipFill>
          <a:blip r:embed="rId3"/>
          <a:stretch>
            <a:fillRect/>
          </a:stretch>
        </p:blipFill>
        <p:spPr>
          <a:xfrm>
            <a:off x="1523998" y="2768183"/>
            <a:ext cx="7370064" cy="2491294"/>
          </a:xfrm>
          <a:prstGeom prst="rect">
            <a:avLst/>
          </a:prstGeom>
        </p:spPr>
      </p:pic>
      <p:sp>
        <p:nvSpPr>
          <p:cNvPr id="5" name="Rectangle 4">
            <a:extLst>
              <a:ext uri="{FF2B5EF4-FFF2-40B4-BE49-F238E27FC236}">
                <a16:creationId xmlns:a16="http://schemas.microsoft.com/office/drawing/2014/main" id="{4FF08F00-BF03-88EC-ED41-6D0ECEDF9DB6}"/>
              </a:ext>
            </a:extLst>
          </p:cNvPr>
          <p:cNvSpPr/>
          <p:nvPr/>
        </p:nvSpPr>
        <p:spPr>
          <a:xfrm>
            <a:off x="571500" y="1143000"/>
            <a:ext cx="11036578" cy="6599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1200"/>
              </a:spcAft>
              <a:defRPr/>
            </a:pPr>
            <a:r>
              <a:rPr lang="en-US" dirty="0">
                <a:solidFill>
                  <a:prstClr val="black"/>
                </a:solidFill>
                <a:latin typeface="Seaford" panose="00000500000000000000" pitchFamily="2" charset="0"/>
              </a:rPr>
              <a:t>Given that California hospitals likely need to invest more capital into infrastructure to meet seismic compliance needs, the unfavorable variance of 17.0% vs the nation is likely to grow in future years</a:t>
            </a:r>
            <a:endParaRPr kumimoji="0" lang="en-US" i="0" strike="noStrike" kern="1200" cap="none" spc="0" normalizeH="0" baseline="0" noProof="0" dirty="0">
              <a:ln>
                <a:noFill/>
              </a:ln>
              <a:solidFill>
                <a:prstClr val="black"/>
              </a:solidFill>
              <a:effectLst/>
              <a:uLnTx/>
              <a:uFillTx/>
              <a:latin typeface="Seaford" panose="00000500000000000000" pitchFamily="2" charset="0"/>
            </a:endParaRPr>
          </a:p>
        </p:txBody>
      </p:sp>
    </p:spTree>
    <p:extLst>
      <p:ext uri="{BB962C8B-B14F-4D97-AF65-F5344CB8AC3E}">
        <p14:creationId xmlns:p14="http://schemas.microsoft.com/office/powerpoint/2010/main" val="18602687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DD9AE-EFCF-4241-A4ED-D9AAD3B81097}"/>
              </a:ext>
            </a:extLst>
          </p:cNvPr>
          <p:cNvSpPr>
            <a:spLocks noGrp="1"/>
          </p:cNvSpPr>
          <p:nvPr>
            <p:ph type="ctrTitle"/>
          </p:nvPr>
        </p:nvSpPr>
        <p:spPr>
          <a:xfrm>
            <a:off x="914400" y="1861227"/>
            <a:ext cx="11070454" cy="1655762"/>
          </a:xfrm>
        </p:spPr>
        <p:txBody>
          <a:bodyPr anchor="ctr"/>
          <a:lstStyle/>
          <a:p>
            <a:r>
              <a:rPr lang="en-US" dirty="0"/>
              <a:t>OHCA’s Proposed Target</a:t>
            </a:r>
          </a:p>
        </p:txBody>
      </p:sp>
      <p:sp>
        <p:nvSpPr>
          <p:cNvPr id="4" name="Footer Placeholder 3">
            <a:extLst>
              <a:ext uri="{FF2B5EF4-FFF2-40B4-BE49-F238E27FC236}">
                <a16:creationId xmlns:a16="http://schemas.microsoft.com/office/drawing/2014/main" id="{864DB585-9DC1-0740-9735-CA06D472E402}"/>
              </a:ext>
            </a:extLst>
          </p:cNvPr>
          <p:cNvSpPr>
            <a:spLocks noGrp="1"/>
          </p:cNvSpPr>
          <p:nvPr>
            <p:ph type="ftr" sz="quarter" idx="11"/>
          </p:nvPr>
        </p:nvSpPr>
        <p:spPr/>
        <p:txBody>
          <a:bodyPr/>
          <a:lstStyle/>
          <a:p>
            <a:r>
              <a:rPr lang="en-US" dirty="0"/>
              <a:t>CALIFORNIA HOSPITAL ASSOCIATION</a:t>
            </a:r>
          </a:p>
        </p:txBody>
      </p:sp>
      <p:sp>
        <p:nvSpPr>
          <p:cNvPr id="5" name="Slide Number Placeholder 4">
            <a:extLst>
              <a:ext uri="{FF2B5EF4-FFF2-40B4-BE49-F238E27FC236}">
                <a16:creationId xmlns:a16="http://schemas.microsoft.com/office/drawing/2014/main" id="{8B7E0DC0-552E-D546-87BF-3B49E6CDAA06}"/>
              </a:ext>
            </a:extLst>
          </p:cNvPr>
          <p:cNvSpPr>
            <a:spLocks noGrp="1"/>
          </p:cNvSpPr>
          <p:nvPr>
            <p:ph type="sldNum" sz="quarter" idx="12"/>
          </p:nvPr>
        </p:nvSpPr>
        <p:spPr/>
        <p:txBody>
          <a:bodyPr/>
          <a:lstStyle/>
          <a:p>
            <a:fld id="{C5F27E2F-9BA8-EA44-97EA-98E8CF67F8E7}" type="slidenum">
              <a:rPr lang="en-US" smtClean="0"/>
              <a:t>32</a:t>
            </a:fld>
            <a:endParaRPr lang="en-US" dirty="0"/>
          </a:p>
        </p:txBody>
      </p:sp>
    </p:spTree>
    <p:extLst>
      <p:ext uri="{BB962C8B-B14F-4D97-AF65-F5344CB8AC3E}">
        <p14:creationId xmlns:p14="http://schemas.microsoft.com/office/powerpoint/2010/main" val="19214908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5773A-42CB-AB51-504B-D1A3F0CB9B46}"/>
              </a:ext>
            </a:extLst>
          </p:cNvPr>
          <p:cNvSpPr>
            <a:spLocks noGrp="1"/>
          </p:cNvSpPr>
          <p:nvPr>
            <p:ph type="title"/>
          </p:nvPr>
        </p:nvSpPr>
        <p:spPr/>
        <p:txBody>
          <a:bodyPr/>
          <a:lstStyle/>
          <a:p>
            <a:r>
              <a:rPr lang="en-US" dirty="0"/>
              <a:t>Spending Targets Background</a:t>
            </a:r>
          </a:p>
        </p:txBody>
      </p:sp>
      <p:pic>
        <p:nvPicPr>
          <p:cNvPr id="8" name="Content Placeholder 7" descr="A white and blue text with black text&#10;&#10;Description automatically generated with medium confidence">
            <a:extLst>
              <a:ext uri="{FF2B5EF4-FFF2-40B4-BE49-F238E27FC236}">
                <a16:creationId xmlns:a16="http://schemas.microsoft.com/office/drawing/2014/main" id="{FE5F3025-6113-7334-E460-95E7DB8BFEB1}"/>
              </a:ext>
            </a:extLst>
          </p:cNvPr>
          <p:cNvPicPr>
            <a:picLocks noGrp="1" noChangeAspect="1"/>
          </p:cNvPicPr>
          <p:nvPr>
            <p:ph sz="half" idx="13"/>
          </p:nvPr>
        </p:nvPicPr>
        <p:blipFill>
          <a:blip r:embed="rId2">
            <a:extLst>
              <a:ext uri="{28A0092B-C50C-407E-A947-70E740481C1C}">
                <a14:useLocalDpi xmlns:a14="http://schemas.microsoft.com/office/drawing/2010/main" val="0"/>
              </a:ext>
            </a:extLst>
          </a:blip>
          <a:stretch>
            <a:fillRect/>
          </a:stretch>
        </p:blipFill>
        <p:spPr>
          <a:xfrm>
            <a:off x="6317743" y="1287186"/>
            <a:ext cx="5518404" cy="2328294"/>
          </a:xfrm>
          <a:prstGeom prst="rect">
            <a:avLst/>
          </a:prstGeom>
          <a:ln>
            <a:noFill/>
          </a:ln>
          <a:effectLst>
            <a:outerShdw blurRad="292100" dist="139700" dir="2700000" algn="tl" rotWithShape="0">
              <a:srgbClr val="333333">
                <a:alpha val="65000"/>
              </a:srgbClr>
            </a:outerShdw>
          </a:effectLst>
        </p:spPr>
      </p:pic>
      <p:sp>
        <p:nvSpPr>
          <p:cNvPr id="13" name="TextBox 12">
            <a:extLst>
              <a:ext uri="{FF2B5EF4-FFF2-40B4-BE49-F238E27FC236}">
                <a16:creationId xmlns:a16="http://schemas.microsoft.com/office/drawing/2014/main" id="{C8D4AACA-736B-B167-1825-989B22DD437F}"/>
              </a:ext>
            </a:extLst>
          </p:cNvPr>
          <p:cNvSpPr txBox="1"/>
          <p:nvPr/>
        </p:nvSpPr>
        <p:spPr>
          <a:xfrm>
            <a:off x="313182" y="935907"/>
            <a:ext cx="6004561" cy="3416320"/>
          </a:xfrm>
          <a:prstGeom prst="rect">
            <a:avLst/>
          </a:prstGeom>
          <a:noFill/>
        </p:spPr>
        <p:txBody>
          <a:bodyPr wrap="square" rtlCol="0">
            <a:spAutoFit/>
          </a:bodyPr>
          <a:lstStyle/>
          <a:p>
            <a:pPr algn="l"/>
            <a:endParaRPr lang="en-US" b="0" i="0" u="none" strike="noStrike" baseline="0" dirty="0">
              <a:solidFill>
                <a:srgbClr val="000000"/>
              </a:solidFill>
              <a:latin typeface="Seaford" panose="020B0502030303020204" pitchFamily="34" charset="0"/>
            </a:endParaRPr>
          </a:p>
          <a:p>
            <a:r>
              <a:rPr lang="en-US" sz="2000" b="1" dirty="0">
                <a:solidFill>
                  <a:schemeClr val="accent1"/>
                </a:solidFill>
                <a:latin typeface="Seaford" panose="020B0502030303020204" pitchFamily="34" charset="0"/>
              </a:rPr>
              <a:t>Key Statutory Requirements on Spending Targets</a:t>
            </a:r>
            <a:r>
              <a:rPr lang="en-US" sz="2000" dirty="0">
                <a:solidFill>
                  <a:schemeClr val="accent1"/>
                </a:solidFill>
                <a:latin typeface="Seaford" panose="020B0502030303020204" pitchFamily="34" charset="0"/>
              </a:rPr>
              <a:t> </a:t>
            </a:r>
          </a:p>
          <a:p>
            <a:pPr marL="342900" indent="-342900">
              <a:buFont typeface="Arial" panose="020B0604020202020204" pitchFamily="34" charset="0"/>
              <a:buChar char="•"/>
            </a:pPr>
            <a:r>
              <a:rPr lang="en-US" sz="1600" b="0" i="0" u="none" strike="noStrike" baseline="0" dirty="0">
                <a:solidFill>
                  <a:srgbClr val="211D1E"/>
                </a:solidFill>
                <a:latin typeface="Seaford" panose="020B0502030303020204" pitchFamily="34" charset="0"/>
              </a:rPr>
              <a:t>Based on a </a:t>
            </a:r>
            <a:r>
              <a:rPr lang="en-US" sz="1600" b="1" i="0" u="none" strike="noStrike" baseline="0" dirty="0">
                <a:solidFill>
                  <a:srgbClr val="211D1E"/>
                </a:solidFill>
                <a:latin typeface="Seaford" panose="020B0502030303020204" pitchFamily="34" charset="0"/>
              </a:rPr>
              <a:t>target percentage for annual growth </a:t>
            </a:r>
            <a:r>
              <a:rPr lang="en-US" sz="1600" b="0" i="0" u="none" strike="noStrike" baseline="0" dirty="0">
                <a:solidFill>
                  <a:srgbClr val="211D1E"/>
                </a:solidFill>
                <a:latin typeface="Seaford" panose="020B0502030303020204" pitchFamily="34" charset="0"/>
              </a:rPr>
              <a:t>in per capita total health care expenditures </a:t>
            </a:r>
          </a:p>
          <a:p>
            <a:pPr marL="285750" indent="-285750">
              <a:buFont typeface="Arial" panose="020B0604020202020204" pitchFamily="34" charset="0"/>
              <a:buChar char="•"/>
            </a:pPr>
            <a:r>
              <a:rPr lang="en-US" sz="1600" b="1" i="0" u="none" strike="noStrike" baseline="0" dirty="0">
                <a:solidFill>
                  <a:srgbClr val="211D1E"/>
                </a:solidFill>
                <a:latin typeface="Seaford" panose="020B0502030303020204" pitchFamily="34" charset="0"/>
              </a:rPr>
              <a:t>Promote affordability </a:t>
            </a:r>
            <a:r>
              <a:rPr lang="en-US" sz="1600" b="0" i="0" u="none" strike="noStrike" baseline="0" dirty="0">
                <a:solidFill>
                  <a:srgbClr val="211D1E"/>
                </a:solidFill>
                <a:latin typeface="Seaford" panose="020B0502030303020204" pitchFamily="34" charset="0"/>
              </a:rPr>
              <a:t>and a predictable and sustainable rate of change in costs </a:t>
            </a:r>
          </a:p>
          <a:p>
            <a:pPr marL="285750" indent="-285750">
              <a:buFont typeface="Arial" panose="020B0604020202020204" pitchFamily="34" charset="0"/>
              <a:buChar char="•"/>
            </a:pPr>
            <a:r>
              <a:rPr lang="en-US" sz="1600" b="0" i="0" u="none" strike="noStrike" baseline="0" dirty="0">
                <a:solidFill>
                  <a:srgbClr val="211D1E"/>
                </a:solidFill>
                <a:latin typeface="Seaford" panose="020B0502030303020204" pitchFamily="34" charset="0"/>
              </a:rPr>
              <a:t>Set with consideration of </a:t>
            </a:r>
            <a:r>
              <a:rPr lang="en-US" sz="1600" b="1" i="0" u="none" strike="noStrike" baseline="0" dirty="0">
                <a:solidFill>
                  <a:srgbClr val="211D1E"/>
                </a:solidFill>
                <a:latin typeface="Seaford" panose="020B0502030303020204" pitchFamily="34" charset="0"/>
              </a:rPr>
              <a:t>economic indicators,</a:t>
            </a:r>
            <a:r>
              <a:rPr lang="en-US" sz="1600" b="0" i="0" u="none" strike="noStrike" baseline="0" dirty="0">
                <a:solidFill>
                  <a:srgbClr val="211D1E"/>
                </a:solidFill>
                <a:latin typeface="Seaford" panose="020B0502030303020204" pitchFamily="34" charset="0"/>
              </a:rPr>
              <a:t> like inflation, and population-based measures, like aging </a:t>
            </a:r>
          </a:p>
          <a:p>
            <a:pPr marL="285750" indent="-285750">
              <a:buFont typeface="Arial" panose="020B0604020202020204" pitchFamily="34" charset="0"/>
              <a:buChar char="•"/>
            </a:pPr>
            <a:r>
              <a:rPr lang="en-US" sz="1600" b="0" i="0" u="none" strike="noStrike" baseline="0" dirty="0">
                <a:solidFill>
                  <a:srgbClr val="211D1E"/>
                </a:solidFill>
                <a:latin typeface="Seaford" panose="020B0502030303020204" pitchFamily="34" charset="0"/>
              </a:rPr>
              <a:t>Maintain </a:t>
            </a:r>
            <a:r>
              <a:rPr lang="en-US" sz="1600" b="1" i="0" u="none" strike="noStrike" baseline="0" dirty="0">
                <a:solidFill>
                  <a:srgbClr val="211D1E"/>
                </a:solidFill>
                <a:latin typeface="Seaford" panose="020B0502030303020204" pitchFamily="34" charset="0"/>
              </a:rPr>
              <a:t>quality, equity</a:t>
            </a:r>
            <a:r>
              <a:rPr lang="en-US" sz="1600" b="0" i="0" u="none" strike="noStrike" baseline="0" dirty="0">
                <a:solidFill>
                  <a:srgbClr val="211D1E"/>
                </a:solidFill>
                <a:latin typeface="Seaford" panose="020B0502030303020204" pitchFamily="34" charset="0"/>
              </a:rPr>
              <a:t>, and workforce stability</a:t>
            </a:r>
          </a:p>
          <a:p>
            <a:pPr marL="285750" indent="-285750">
              <a:buFont typeface="Arial" panose="020B0604020202020204" pitchFamily="34" charset="0"/>
              <a:buChar char="•"/>
            </a:pPr>
            <a:r>
              <a:rPr lang="en-US" sz="1600" b="0" i="0" u="none" strike="noStrike" baseline="0" dirty="0">
                <a:solidFill>
                  <a:srgbClr val="211D1E"/>
                </a:solidFill>
                <a:latin typeface="Seaford" panose="020B0502030303020204" pitchFamily="34" charset="0"/>
              </a:rPr>
              <a:t>Optional or </a:t>
            </a:r>
            <a:r>
              <a:rPr lang="en-US" sz="1600" b="0" i="0" u="none" strike="noStrike" baseline="0" dirty="0">
                <a:solidFill>
                  <a:srgbClr val="FF0000"/>
                </a:solidFill>
                <a:latin typeface="Seaford" panose="020B0502030303020204" pitchFamily="34" charset="0"/>
              </a:rPr>
              <a:t>required</a:t>
            </a:r>
            <a:r>
              <a:rPr lang="en-US" sz="1600" b="0" i="0" u="none" strike="noStrike" baseline="0" dirty="0">
                <a:solidFill>
                  <a:srgbClr val="211D1E"/>
                </a:solidFill>
                <a:latin typeface="Seaford" panose="020B0502030303020204" pitchFamily="34" charset="0"/>
              </a:rPr>
              <a:t> adjustments to spending targets to account for:</a:t>
            </a:r>
          </a:p>
          <a:p>
            <a:pPr marL="285750" indent="-285750">
              <a:buFont typeface="Arial" panose="020B0604020202020204" pitchFamily="34" charset="0"/>
              <a:buChar char="•"/>
            </a:pPr>
            <a:endParaRPr lang="en-US" sz="1600" b="0" i="0" u="none" strike="noStrike" baseline="0" dirty="0">
              <a:solidFill>
                <a:srgbClr val="211D1E"/>
              </a:solidFill>
              <a:latin typeface="Seaford" panose="020B0502030303020204" pitchFamily="34" charset="0"/>
            </a:endParaRPr>
          </a:p>
          <a:p>
            <a:endParaRPr lang="en-US" dirty="0"/>
          </a:p>
        </p:txBody>
      </p:sp>
      <p:sp>
        <p:nvSpPr>
          <p:cNvPr id="4" name="TextBox 3">
            <a:extLst>
              <a:ext uri="{FF2B5EF4-FFF2-40B4-BE49-F238E27FC236}">
                <a16:creationId xmlns:a16="http://schemas.microsoft.com/office/drawing/2014/main" id="{6381ABBA-DC64-9072-CEE5-0460FD95454A}"/>
              </a:ext>
            </a:extLst>
          </p:cNvPr>
          <p:cNvSpPr txBox="1"/>
          <p:nvPr/>
        </p:nvSpPr>
        <p:spPr>
          <a:xfrm>
            <a:off x="164592" y="3740426"/>
            <a:ext cx="5766816" cy="2893100"/>
          </a:xfrm>
          <a:prstGeom prst="rect">
            <a:avLst/>
          </a:prstGeom>
          <a:noFill/>
        </p:spPr>
        <p:txBody>
          <a:bodyPr wrap="square" numCol="2" rtlCol="0">
            <a:spAutoFit/>
          </a:bodyPr>
          <a:lstStyle/>
          <a:p>
            <a:pPr marL="742950" lvl="1" indent="-285750">
              <a:buFont typeface="Courier New" panose="02070309020205020404" pitchFamily="49" charset="0"/>
              <a:buChar char="o"/>
            </a:pPr>
            <a:r>
              <a:rPr lang="en-US" sz="1600" b="0" i="0" u="none" strike="noStrike" baseline="0" dirty="0">
                <a:solidFill>
                  <a:srgbClr val="211D1E"/>
                </a:solidFill>
                <a:latin typeface="Seaford" panose="020B0502030303020204" pitchFamily="34" charset="0"/>
              </a:rPr>
              <a:t>Risk of patient populations</a:t>
            </a:r>
          </a:p>
          <a:p>
            <a:pPr marL="742950" lvl="1" indent="-285750">
              <a:buFont typeface="Courier New" panose="02070309020205020404" pitchFamily="49" charset="0"/>
              <a:buChar char="o"/>
            </a:pPr>
            <a:r>
              <a:rPr lang="en-US" sz="1600" dirty="0">
                <a:solidFill>
                  <a:srgbClr val="211D1E"/>
                </a:solidFill>
                <a:latin typeface="Seaford" panose="020B0502030303020204" pitchFamily="34" charset="0"/>
              </a:rPr>
              <a:t>Equity</a:t>
            </a:r>
            <a:endParaRPr lang="en-US" sz="1600" b="0" i="0" u="none" strike="noStrike" baseline="0" dirty="0">
              <a:solidFill>
                <a:srgbClr val="211D1E"/>
              </a:solidFill>
              <a:latin typeface="Seaford" panose="020B0502030303020204" pitchFamily="34" charset="0"/>
            </a:endParaRPr>
          </a:p>
          <a:p>
            <a:pPr marL="742950" lvl="1" indent="-285750">
              <a:buFont typeface="Courier New" panose="02070309020205020404" pitchFamily="49" charset="0"/>
              <a:buChar char="o"/>
            </a:pPr>
            <a:r>
              <a:rPr lang="en-US" sz="1600" b="0" i="0" u="none" strike="noStrike" baseline="0" dirty="0">
                <a:solidFill>
                  <a:srgbClr val="211D1E"/>
                </a:solidFill>
                <a:latin typeface="Seaford" panose="020B0502030303020204" pitchFamily="34" charset="0"/>
              </a:rPr>
              <a:t>Inflation</a:t>
            </a:r>
          </a:p>
          <a:p>
            <a:pPr marL="742950" lvl="1" indent="-285750">
              <a:buFont typeface="Courier New" panose="02070309020205020404" pitchFamily="49" charset="0"/>
              <a:buChar char="o"/>
            </a:pPr>
            <a:r>
              <a:rPr lang="en-US" sz="1600" dirty="0">
                <a:solidFill>
                  <a:srgbClr val="211D1E"/>
                </a:solidFill>
                <a:latin typeface="Seaford" panose="020B0502030303020204" pitchFamily="34" charset="0"/>
              </a:rPr>
              <a:t>Labor costs</a:t>
            </a:r>
          </a:p>
          <a:p>
            <a:pPr marL="742950" lvl="1" indent="-285750">
              <a:buFont typeface="Courier New" panose="02070309020205020404" pitchFamily="49" charset="0"/>
              <a:buChar char="o"/>
            </a:pPr>
            <a:r>
              <a:rPr lang="en-US" sz="1600" b="0" i="0" u="none" strike="noStrike" baseline="0" dirty="0">
                <a:solidFill>
                  <a:srgbClr val="211D1E"/>
                </a:solidFill>
                <a:latin typeface="Seaford" panose="020B0502030303020204" pitchFamily="34" charset="0"/>
              </a:rPr>
              <a:t>Policy changes</a:t>
            </a:r>
          </a:p>
          <a:p>
            <a:pPr marL="742950" lvl="1" indent="-285750">
              <a:buFont typeface="Courier New" panose="02070309020205020404" pitchFamily="49" charset="0"/>
              <a:buChar char="o"/>
            </a:pPr>
            <a:r>
              <a:rPr lang="en-US" sz="1600" b="0" i="0" u="none" strike="noStrike" baseline="0" dirty="0">
                <a:solidFill>
                  <a:srgbClr val="211D1E"/>
                </a:solidFill>
                <a:latin typeface="Seaford" panose="020B0502030303020204" pitchFamily="34" charset="0"/>
              </a:rPr>
              <a:t>Payer mix</a:t>
            </a:r>
          </a:p>
          <a:p>
            <a:pPr marL="742950" lvl="1" indent="-285750">
              <a:buFont typeface="Courier New" panose="02070309020205020404" pitchFamily="49" charset="0"/>
              <a:buChar char="o"/>
            </a:pPr>
            <a:endParaRPr lang="en-US" sz="1600" dirty="0">
              <a:solidFill>
                <a:srgbClr val="211D1E"/>
              </a:solidFill>
              <a:latin typeface="Seaford" panose="020B0502030303020204" pitchFamily="34" charset="0"/>
            </a:endParaRPr>
          </a:p>
          <a:p>
            <a:pPr marL="742950" lvl="1" indent="-285750">
              <a:buFont typeface="Courier New" panose="02070309020205020404" pitchFamily="49" charset="0"/>
              <a:buChar char="o"/>
            </a:pPr>
            <a:endParaRPr lang="en-US" sz="1600" dirty="0">
              <a:solidFill>
                <a:srgbClr val="211D1E"/>
              </a:solidFill>
              <a:latin typeface="Seaford" panose="020B0502030303020204" pitchFamily="34" charset="0"/>
            </a:endParaRPr>
          </a:p>
          <a:p>
            <a:pPr marL="742950" lvl="1" indent="-285750">
              <a:buFont typeface="Courier New" panose="02070309020205020404" pitchFamily="49" charset="0"/>
              <a:buChar char="o"/>
            </a:pPr>
            <a:endParaRPr lang="en-US" sz="1600" dirty="0">
              <a:solidFill>
                <a:srgbClr val="211D1E"/>
              </a:solidFill>
              <a:latin typeface="Seaford" panose="020B0502030303020204" pitchFamily="34" charset="0"/>
            </a:endParaRPr>
          </a:p>
          <a:p>
            <a:pPr lvl="1"/>
            <a:endParaRPr lang="en-US" sz="1600" dirty="0">
              <a:solidFill>
                <a:srgbClr val="211D1E"/>
              </a:solidFill>
              <a:latin typeface="Seaford" panose="020B0502030303020204" pitchFamily="34" charset="0"/>
            </a:endParaRPr>
          </a:p>
          <a:p>
            <a:pPr marL="742950" lvl="1" indent="-285750">
              <a:buFont typeface="Courier New" panose="02070309020205020404" pitchFamily="49" charset="0"/>
              <a:buChar char="o"/>
            </a:pPr>
            <a:r>
              <a:rPr lang="en-US" sz="1600" dirty="0">
                <a:solidFill>
                  <a:srgbClr val="211D1E"/>
                </a:solidFill>
                <a:latin typeface="Seaford" panose="020B0502030303020204" pitchFamily="34" charset="0"/>
              </a:rPr>
              <a:t>Prices of health care technologies</a:t>
            </a:r>
          </a:p>
          <a:p>
            <a:pPr marL="742950" lvl="1" indent="-285750">
              <a:buFont typeface="Courier New" panose="02070309020205020404" pitchFamily="49" charset="0"/>
              <a:buChar char="o"/>
            </a:pPr>
            <a:r>
              <a:rPr lang="en-US" sz="1600" b="0" i="0" u="none" strike="noStrike" baseline="0" dirty="0">
                <a:solidFill>
                  <a:srgbClr val="211D1E"/>
                </a:solidFill>
                <a:latin typeface="Seaford" panose="020B0502030303020204" pitchFamily="34" charset="0"/>
              </a:rPr>
              <a:t>Emerging diseases</a:t>
            </a:r>
          </a:p>
          <a:p>
            <a:pPr marL="742950" lvl="1" indent="-285750">
              <a:buFont typeface="Courier New" panose="02070309020205020404" pitchFamily="49" charset="0"/>
              <a:buChar char="o"/>
            </a:pPr>
            <a:r>
              <a:rPr lang="en-US" sz="1600" b="0" i="0" u="none" strike="noStrike" baseline="0" dirty="0">
                <a:solidFill>
                  <a:srgbClr val="FF0000"/>
                </a:solidFill>
                <a:latin typeface="Seaford" panose="020B0502030303020204" pitchFamily="34" charset="0"/>
              </a:rPr>
              <a:t>Growth in nonsupervisory organized labor costs</a:t>
            </a:r>
          </a:p>
          <a:p>
            <a:pPr marL="742950" lvl="1" indent="-285750">
              <a:buFont typeface="Courier New" panose="02070309020205020404" pitchFamily="49" charset="0"/>
              <a:buChar char="o"/>
            </a:pPr>
            <a:r>
              <a:rPr lang="en-US" sz="1600" dirty="0">
                <a:solidFill>
                  <a:srgbClr val="211D1E"/>
                </a:solidFill>
                <a:latin typeface="Seaford" panose="020B0502030303020204" pitchFamily="34" charset="0"/>
              </a:rPr>
              <a:t>High-cost, low-quality health care entities</a:t>
            </a:r>
            <a:endParaRPr lang="en-US" sz="1600" b="0" i="0" u="none" strike="noStrike" baseline="0" dirty="0">
              <a:solidFill>
                <a:srgbClr val="211D1E"/>
              </a:solidFill>
              <a:latin typeface="Seaford" panose="020B0502030303020204" pitchFamily="34" charset="0"/>
            </a:endParaRPr>
          </a:p>
          <a:p>
            <a:pPr marL="171450" indent="-171450">
              <a:buFont typeface="Courier New" panose="02070309020205020404" pitchFamily="49" charset="0"/>
              <a:buChar char="o"/>
            </a:pPr>
            <a:endParaRPr lang="en-US" sz="1200" dirty="0"/>
          </a:p>
        </p:txBody>
      </p:sp>
      <p:sp>
        <p:nvSpPr>
          <p:cNvPr id="3" name="Content Placeholder 3">
            <a:extLst>
              <a:ext uri="{FF2B5EF4-FFF2-40B4-BE49-F238E27FC236}">
                <a16:creationId xmlns:a16="http://schemas.microsoft.com/office/drawing/2014/main" id="{3780DCC7-2E30-8D69-7001-ADDF1E425A68}"/>
              </a:ext>
            </a:extLst>
          </p:cNvPr>
          <p:cNvSpPr txBox="1">
            <a:spLocks/>
          </p:cNvSpPr>
          <p:nvPr/>
        </p:nvSpPr>
        <p:spPr>
          <a:xfrm>
            <a:off x="6260593" y="3909490"/>
            <a:ext cx="5632705" cy="2328294"/>
          </a:xfrm>
          <a:prstGeom prst="roundRect">
            <a:avLst/>
          </a:prstGeom>
          <a:solidFill>
            <a:schemeClr val="accent1">
              <a:lumMod val="75000"/>
            </a:schemeClr>
          </a:solidFill>
        </p:spPr>
        <p:txBody>
          <a:bodyPr vert="horz" wrap="square" lIns="0" tIns="0" rIns="91440" bIns="45720" rtlCol="0">
            <a:noAutofit/>
          </a:bodyPr>
          <a:lstStyle>
            <a:lvl1pPr marL="0" indent="0" algn="l" defTabSz="914400" rtl="0" eaLnBrk="1" latinLnBrk="0" hangingPunct="1">
              <a:lnSpc>
                <a:spcPct val="90000"/>
              </a:lnSpc>
              <a:spcBef>
                <a:spcPts val="0"/>
              </a:spcBef>
              <a:spcAft>
                <a:spcPts val="600"/>
              </a:spcAft>
              <a:buFontTx/>
              <a:buNone/>
              <a:defRPr sz="2300" b="0" i="0" kern="1200">
                <a:solidFill>
                  <a:schemeClr val="tx1"/>
                </a:solidFill>
                <a:latin typeface="Seaford" panose="020B0502030303020204" pitchFamily="34" charset="0"/>
                <a:ea typeface="+mn-ea"/>
                <a:cs typeface="Arial" panose="020B0604020202020204" pitchFamily="34" charset="0"/>
              </a:defRPr>
            </a:lvl1pPr>
            <a:lvl2pPr marL="347663" indent="-230188" algn="l" defTabSz="914400" rtl="0" eaLnBrk="1" latinLnBrk="0" hangingPunct="1">
              <a:lnSpc>
                <a:spcPct val="90000"/>
              </a:lnSpc>
              <a:spcBef>
                <a:spcPts val="0"/>
              </a:spcBef>
              <a:spcAft>
                <a:spcPts val="600"/>
              </a:spcAft>
              <a:buClr>
                <a:schemeClr val="tx1"/>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2pPr>
            <a:lvl3pPr marL="571500" indent="-230188" algn="l" defTabSz="914400" rtl="0" eaLnBrk="1" latinLnBrk="0" hangingPunct="1">
              <a:lnSpc>
                <a:spcPct val="90000"/>
              </a:lnSpc>
              <a:spcBef>
                <a:spcPts val="0"/>
              </a:spcBef>
              <a:spcAft>
                <a:spcPts val="600"/>
              </a:spcAft>
              <a:buClr>
                <a:schemeClr val="bg1">
                  <a:lumMod val="65000"/>
                </a:schemeClr>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3pPr>
            <a:lvl4pPr marL="801688" indent="-230188" algn="l" defTabSz="914400" rtl="0" eaLnBrk="1" latinLnBrk="0" hangingPunct="1">
              <a:lnSpc>
                <a:spcPct val="90000"/>
              </a:lnSpc>
              <a:spcBef>
                <a:spcPts val="0"/>
              </a:spcBef>
              <a:spcAft>
                <a:spcPts val="600"/>
              </a:spcAft>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4pPr>
            <a:lvl5pPr marL="1031875" indent="-230188" algn="l" defTabSz="914400" rtl="0" eaLnBrk="1" latinLnBrk="0" hangingPunct="1">
              <a:lnSpc>
                <a:spcPct val="90000"/>
              </a:lnSpc>
              <a:spcBef>
                <a:spcPts val="0"/>
              </a:spcBef>
              <a:spcAft>
                <a:spcPts val="600"/>
              </a:spcAft>
              <a:buClr>
                <a:schemeClr val="accent2">
                  <a:lumMod val="60000"/>
                  <a:lumOff val="40000"/>
                </a:schemeClr>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endParaRPr lang="en-US" sz="1600" b="1" dirty="0">
              <a:solidFill>
                <a:schemeClr val="accent1">
                  <a:lumMod val="20000"/>
                  <a:lumOff val="80000"/>
                </a:schemeClr>
              </a:solidFill>
            </a:endParaRPr>
          </a:p>
          <a:p>
            <a:pPr>
              <a:spcAft>
                <a:spcPts val="0"/>
              </a:spcAft>
            </a:pPr>
            <a:r>
              <a:rPr lang="en-US" sz="1600" b="1" dirty="0">
                <a:solidFill>
                  <a:schemeClr val="accent1">
                    <a:lumMod val="20000"/>
                    <a:lumOff val="80000"/>
                  </a:schemeClr>
                </a:solidFill>
              </a:rPr>
              <a:t>What’s behind a spending target?</a:t>
            </a:r>
          </a:p>
          <a:p>
            <a:pPr marL="342900" indent="-342900">
              <a:spcAft>
                <a:spcPts val="0"/>
              </a:spcAft>
              <a:buFont typeface="Arial" panose="020B0604020202020204" pitchFamily="34" charset="0"/>
              <a:buChar char="•"/>
            </a:pPr>
            <a:r>
              <a:rPr lang="en-US" sz="1600" dirty="0">
                <a:solidFill>
                  <a:schemeClr val="bg1"/>
                </a:solidFill>
              </a:rPr>
              <a:t>Based on both reimbursement and utilization levels</a:t>
            </a:r>
          </a:p>
          <a:p>
            <a:pPr marL="342900" indent="-342900">
              <a:spcAft>
                <a:spcPts val="0"/>
              </a:spcAft>
              <a:buFont typeface="Arial" panose="020B0604020202020204" pitchFamily="34" charset="0"/>
              <a:buChar char="•"/>
            </a:pPr>
            <a:r>
              <a:rPr lang="en-US" sz="1600" dirty="0">
                <a:solidFill>
                  <a:schemeClr val="bg1"/>
                </a:solidFill>
              </a:rPr>
              <a:t>Performance will be assessed based on payers’ costs and </a:t>
            </a:r>
            <a:r>
              <a:rPr lang="en-US" sz="1600" u="sng" dirty="0">
                <a:solidFill>
                  <a:schemeClr val="bg1"/>
                </a:solidFill>
              </a:rPr>
              <a:t>providers’ revenues</a:t>
            </a:r>
          </a:p>
          <a:p>
            <a:pPr marL="342900" indent="-342900">
              <a:spcAft>
                <a:spcPts val="0"/>
              </a:spcAft>
              <a:buFont typeface="Arial" panose="020B0604020202020204" pitchFamily="34" charset="0"/>
              <a:buChar char="•"/>
            </a:pPr>
            <a:r>
              <a:rPr lang="en-US" sz="1700" dirty="0">
                <a:solidFill>
                  <a:schemeClr val="bg1"/>
                </a:solidFill>
              </a:rPr>
              <a:t>Per capita:</a:t>
            </a:r>
          </a:p>
          <a:p>
            <a:pPr marL="690563" lvl="1" indent="-342900">
              <a:spcAft>
                <a:spcPts val="0"/>
              </a:spcAft>
              <a:buClr>
                <a:schemeClr val="bg1"/>
              </a:buClr>
            </a:pPr>
            <a:r>
              <a:rPr lang="en-US" sz="1400" dirty="0">
                <a:solidFill>
                  <a:schemeClr val="bg1"/>
                </a:solidFill>
              </a:rPr>
              <a:t>For payers, measured on a per-enrollee or per-insured basis</a:t>
            </a:r>
          </a:p>
          <a:p>
            <a:pPr marL="690563" lvl="1" indent="-342900">
              <a:spcAft>
                <a:spcPts val="0"/>
              </a:spcAft>
              <a:buClr>
                <a:schemeClr val="bg1"/>
              </a:buClr>
            </a:pPr>
            <a:r>
              <a:rPr lang="en-US" sz="1400" dirty="0">
                <a:solidFill>
                  <a:schemeClr val="bg1"/>
                </a:solidFill>
              </a:rPr>
              <a:t>For providers, initially measured on an attributed-patient basis</a:t>
            </a:r>
          </a:p>
          <a:p>
            <a:pPr marL="690563" lvl="1" indent="-342900"/>
            <a:endParaRPr lang="en-US" sz="1400" dirty="0"/>
          </a:p>
          <a:p>
            <a:pPr marL="342900" indent="-342900"/>
            <a:endParaRPr lang="en-US" sz="1600" dirty="0"/>
          </a:p>
          <a:p>
            <a:pPr marL="342900" indent="-342900"/>
            <a:endParaRPr lang="en-US" sz="1600" dirty="0"/>
          </a:p>
        </p:txBody>
      </p:sp>
    </p:spTree>
    <p:extLst>
      <p:ext uri="{BB962C8B-B14F-4D97-AF65-F5344CB8AC3E}">
        <p14:creationId xmlns:p14="http://schemas.microsoft.com/office/powerpoint/2010/main" val="1518572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319F0-A6D8-7C8D-95ED-D840DF21D2F8}"/>
              </a:ext>
            </a:extLst>
          </p:cNvPr>
          <p:cNvSpPr>
            <a:spLocks noGrp="1"/>
          </p:cNvSpPr>
          <p:nvPr>
            <p:ph type="title"/>
          </p:nvPr>
        </p:nvSpPr>
        <p:spPr/>
        <p:txBody>
          <a:bodyPr/>
          <a:lstStyle/>
          <a:p>
            <a:r>
              <a:rPr lang="en-US" dirty="0"/>
              <a:t>OHCA Staff Recommendation</a:t>
            </a:r>
          </a:p>
        </p:txBody>
      </p:sp>
      <p:sp>
        <p:nvSpPr>
          <p:cNvPr id="4" name="Content Placeholder 3">
            <a:extLst>
              <a:ext uri="{FF2B5EF4-FFF2-40B4-BE49-F238E27FC236}">
                <a16:creationId xmlns:a16="http://schemas.microsoft.com/office/drawing/2014/main" id="{BBF76EF8-6E1D-CDA1-3991-917B1CDC6E6B}"/>
              </a:ext>
            </a:extLst>
          </p:cNvPr>
          <p:cNvSpPr>
            <a:spLocks noGrp="1"/>
          </p:cNvSpPr>
          <p:nvPr>
            <p:ph sz="half" idx="13"/>
          </p:nvPr>
        </p:nvSpPr>
        <p:spPr/>
        <p:txBody>
          <a:bodyPr/>
          <a:lstStyle/>
          <a:p>
            <a:pPr algn="ctr"/>
            <a:r>
              <a:rPr lang="en-US" sz="2800" b="1" dirty="0"/>
              <a:t> </a:t>
            </a:r>
            <a:r>
              <a:rPr lang="en-US" sz="2800" b="1" dirty="0">
                <a:solidFill>
                  <a:schemeClr val="accent1"/>
                </a:solidFill>
              </a:rPr>
              <a:t>3% Statewide Spending Target for 2025-2029</a:t>
            </a:r>
          </a:p>
          <a:p>
            <a:pPr marL="342900" indent="-342900">
              <a:buFont typeface="Arial" panose="020B0604020202020204" pitchFamily="34" charset="0"/>
              <a:buChar char="•"/>
            </a:pPr>
            <a:r>
              <a:rPr lang="en-US" sz="2400" dirty="0"/>
              <a:t>To promote improved affordability, the annual per capita health care spending growth </a:t>
            </a:r>
            <a:r>
              <a:rPr lang="en-US" sz="2400" b="1" dirty="0"/>
              <a:t>target</a:t>
            </a:r>
            <a:r>
              <a:rPr lang="en-US" sz="2400" dirty="0"/>
              <a:t> percentage </a:t>
            </a:r>
            <a:r>
              <a:rPr lang="en-US" sz="2400" b="1" dirty="0"/>
              <a:t>should be below</a:t>
            </a:r>
            <a:r>
              <a:rPr lang="en-US" sz="2400" dirty="0"/>
              <a:t> the long-term health care cost growth trend of </a:t>
            </a:r>
            <a:r>
              <a:rPr lang="en-US" sz="2400" b="1" dirty="0"/>
              <a:t>5%</a:t>
            </a:r>
            <a:r>
              <a:rPr lang="en-US" sz="2400" dirty="0"/>
              <a:t>.</a:t>
            </a:r>
          </a:p>
          <a:p>
            <a:pPr marL="342900" indent="-342900">
              <a:buFont typeface="Arial" panose="020B0604020202020204" pitchFamily="34" charset="0"/>
              <a:buChar char="•"/>
            </a:pPr>
            <a:r>
              <a:rPr lang="en-US" sz="2400" dirty="0"/>
              <a:t>To promote transparency and public accessibility, the basis for establishing a statewide spending target should be a</a:t>
            </a:r>
            <a:r>
              <a:rPr lang="en-US" sz="2400" b="1" dirty="0"/>
              <a:t> single economic indicator</a:t>
            </a:r>
            <a:r>
              <a:rPr lang="en-US" sz="2400" dirty="0"/>
              <a:t>.</a:t>
            </a:r>
          </a:p>
          <a:p>
            <a:pPr marL="342900" indent="-342900">
              <a:buFont typeface="Arial" panose="020B0604020202020204" pitchFamily="34" charset="0"/>
              <a:buChar char="•"/>
            </a:pPr>
            <a:r>
              <a:rPr lang="en-US" sz="2400" dirty="0"/>
              <a:t>The methodology should rely on an indicator of consumer affordability, specifically, </a:t>
            </a:r>
            <a:r>
              <a:rPr lang="en-US" sz="2400" b="1" dirty="0"/>
              <a:t>median family income,</a:t>
            </a:r>
            <a:r>
              <a:rPr lang="en-US" sz="2400" dirty="0"/>
              <a:t> because it captures retirees and others not in the labor market.</a:t>
            </a:r>
          </a:p>
          <a:p>
            <a:pPr marL="342900" indent="-342900">
              <a:buFont typeface="Arial" panose="020B0604020202020204" pitchFamily="34" charset="0"/>
              <a:buChar char="•"/>
            </a:pPr>
            <a:r>
              <a:rPr lang="en-US" sz="2400" dirty="0"/>
              <a:t>The methodology should </a:t>
            </a:r>
            <a:r>
              <a:rPr lang="en-US" sz="2400" b="1" dirty="0"/>
              <a:t>rely on historical data </a:t>
            </a:r>
            <a:r>
              <a:rPr lang="en-US" sz="2400" dirty="0"/>
              <a:t>over projections. Specifically, the methodology is the average annual growth in median household income in CA over for the period 2002-2022.</a:t>
            </a:r>
          </a:p>
          <a:p>
            <a:pPr marL="342900" indent="-342900">
              <a:buFont typeface="Arial" panose="020B0604020202020204" pitchFamily="34" charset="0"/>
              <a:buChar char="•"/>
            </a:pPr>
            <a:r>
              <a:rPr lang="en-US" sz="2400" dirty="0"/>
              <a:t>Initial targets should be </a:t>
            </a:r>
            <a:r>
              <a:rPr lang="en-US" sz="2400" b="1" dirty="0"/>
              <a:t>set for five calendar years </a:t>
            </a:r>
            <a:r>
              <a:rPr lang="en-US" sz="2400" dirty="0"/>
              <a:t>to provide for sufficient planning.</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12481947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2A8D28B-082E-4B74-42DF-7008818F30E2}"/>
              </a:ext>
            </a:extLst>
          </p:cNvPr>
          <p:cNvSpPr/>
          <p:nvPr/>
        </p:nvSpPr>
        <p:spPr>
          <a:xfrm>
            <a:off x="523197" y="1109887"/>
            <a:ext cx="5095256" cy="28824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rbel" panose="020B0503020204020204"/>
                <a:ea typeface="+mn-ea"/>
                <a:cs typeface="+mn-cs"/>
              </a:rPr>
              <a:t>Comparing Target-Setting Methodology</a:t>
            </a:r>
            <a:endParaRPr lang="en-US" sz="1200" dirty="0">
              <a:solidFill>
                <a:prstClr val="black"/>
              </a:solidFill>
              <a:latin typeface="Corbel" panose="020B0503020204020204"/>
            </a:endParaRPr>
          </a:p>
          <a:p>
            <a:pPr marL="285750" indent="-285750">
              <a:spcAft>
                <a:spcPts val="600"/>
              </a:spcAft>
              <a:buFont typeface="Arial" panose="020B0604020202020204" pitchFamily="34" charset="0"/>
              <a:buChar char="•"/>
              <a:defRPr/>
            </a:pPr>
            <a:r>
              <a:rPr lang="en-US" sz="1200" dirty="0">
                <a:solidFill>
                  <a:prstClr val="black"/>
                </a:solidFill>
                <a:latin typeface="Corbel" panose="020B0503020204020204"/>
              </a:rPr>
              <a:t>The proposed target of 3% annual cost growth for CA would take effect in 2025, remaining static over a five-year period</a:t>
            </a:r>
          </a:p>
          <a:p>
            <a:pPr marL="285750" indent="-285750">
              <a:spcAft>
                <a:spcPts val="600"/>
              </a:spcAft>
              <a:buFont typeface="Arial" panose="020B0604020202020204" pitchFamily="34" charset="0"/>
              <a:buChar char="•"/>
              <a:defRPr/>
            </a:pPr>
            <a:r>
              <a:rPr lang="en-US" sz="1200" dirty="0">
                <a:solidFill>
                  <a:prstClr val="black"/>
                </a:solidFill>
                <a:latin typeface="Corbel" panose="020B0503020204020204"/>
              </a:rPr>
              <a:t>The 3% target is based on a weighted average of California historical median household income growth over a 20-year period (2002-2022)</a:t>
            </a:r>
          </a:p>
          <a:p>
            <a:pPr marL="285750" indent="-285750">
              <a:spcAft>
                <a:spcPts val="600"/>
              </a:spcAft>
              <a:buFont typeface="Arial" panose="020B0604020202020204" pitchFamily="34" charset="0"/>
              <a:buChar char="•"/>
              <a:defRPr/>
            </a:pPr>
            <a:r>
              <a:rPr lang="en-US" sz="1200" dirty="0">
                <a:solidFill>
                  <a:prstClr val="black"/>
                </a:solidFill>
                <a:latin typeface="Corbel" panose="020B0503020204020204"/>
              </a:rPr>
              <a:t>Unlike other cost target states, the final OHCA recommendation </a:t>
            </a:r>
            <a:r>
              <a:rPr lang="en-US" sz="1200" b="1" dirty="0">
                <a:solidFill>
                  <a:prstClr val="black"/>
                </a:solidFill>
                <a:latin typeface="Corbel" panose="020B0503020204020204"/>
              </a:rPr>
              <a:t>does not include a wind-down period </a:t>
            </a:r>
            <a:r>
              <a:rPr lang="en-US" sz="1200" dirty="0">
                <a:solidFill>
                  <a:prstClr val="black"/>
                </a:solidFill>
                <a:latin typeface="Corbel" panose="020B0503020204020204"/>
              </a:rPr>
              <a:t>for the delivery system to adjust</a:t>
            </a:r>
          </a:p>
          <a:p>
            <a:pPr marL="285750" indent="-285750">
              <a:spcAft>
                <a:spcPts val="600"/>
              </a:spcAft>
              <a:buFont typeface="Arial" panose="020B0604020202020204" pitchFamily="34" charset="0"/>
              <a:buChar char="•"/>
              <a:defRPr/>
            </a:pPr>
            <a:r>
              <a:rPr kumimoji="0" lang="en-US" sz="1200" i="0" u="none" strike="noStrike" kern="1200" cap="none" spc="0" normalizeH="0" baseline="0" noProof="0" dirty="0">
                <a:ln>
                  <a:noFill/>
                </a:ln>
                <a:solidFill>
                  <a:prstClr val="black"/>
                </a:solidFill>
                <a:effectLst/>
                <a:uLnTx/>
                <a:uFillTx/>
                <a:latin typeface="Corbel" panose="020B0503020204020204"/>
              </a:rPr>
              <a:t>Throughout this analysis, comparing California to the</a:t>
            </a:r>
            <a:r>
              <a:rPr lang="en-US" sz="1200" dirty="0">
                <a:solidFill>
                  <a:prstClr val="black"/>
                </a:solidFill>
                <a:latin typeface="Corbel" panose="020B0503020204020204"/>
              </a:rPr>
              <a:t> “Cost Target State Basket” is the sum or average of metrics for the seven cost target states listed to the right</a:t>
            </a:r>
            <a:endParaRPr kumimoji="0" lang="en-US" sz="1200" i="0" u="none" strike="noStrike" kern="1200" cap="none" spc="0" normalizeH="0" baseline="0" noProof="0" dirty="0">
              <a:ln>
                <a:noFill/>
              </a:ln>
              <a:solidFill>
                <a:prstClr val="black"/>
              </a:solidFill>
              <a:effectLst/>
              <a:uLnTx/>
              <a:uFillTx/>
              <a:latin typeface="Corbel" panose="020B0503020204020204"/>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1200" b="1" i="0" u="none" strike="noStrike" kern="1200" cap="none" spc="0" normalizeH="0" baseline="0" noProof="0" dirty="0">
              <a:ln>
                <a:noFill/>
              </a:ln>
              <a:solidFill>
                <a:prstClr val="black"/>
              </a:solidFill>
              <a:effectLst/>
              <a:uLnTx/>
              <a:uFillTx/>
              <a:latin typeface="Corbel" panose="020B0503020204020204"/>
              <a:ea typeface="+mn-ea"/>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cxnSp>
        <p:nvCxnSpPr>
          <p:cNvPr id="11" name="Straight Connector 10">
            <a:extLst>
              <a:ext uri="{FF2B5EF4-FFF2-40B4-BE49-F238E27FC236}">
                <a16:creationId xmlns:a16="http://schemas.microsoft.com/office/drawing/2014/main" id="{B018CA57-2EE9-5611-01B4-3A68B22C3AE0}"/>
              </a:ext>
            </a:extLst>
          </p:cNvPr>
          <p:cNvCxnSpPr>
            <a:cxnSpLocks/>
          </p:cNvCxnSpPr>
          <p:nvPr/>
        </p:nvCxnSpPr>
        <p:spPr>
          <a:xfrm>
            <a:off x="582486" y="1411896"/>
            <a:ext cx="500341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4EEC513-A6B2-0943-8EA4-647351016560}"/>
              </a:ext>
            </a:extLst>
          </p:cNvPr>
          <p:cNvSpPr>
            <a:spLocks noGrp="1"/>
          </p:cNvSpPr>
          <p:nvPr>
            <p:ph type="title"/>
          </p:nvPr>
        </p:nvSpPr>
        <p:spPr>
          <a:xfrm>
            <a:off x="-1" y="0"/>
            <a:ext cx="10420351" cy="808611"/>
          </a:xfrm>
        </p:spPr>
        <p:txBody>
          <a:bodyPr/>
          <a:lstStyle/>
          <a:p>
            <a:r>
              <a:rPr lang="en-US" dirty="0"/>
              <a:t>Other States Have a Similar Framework for </a:t>
            </a:r>
            <a:r>
              <a:rPr lang="en-US"/>
              <a:t>Establishing Health Care </a:t>
            </a:r>
            <a:r>
              <a:rPr lang="en-US" dirty="0"/>
              <a:t>Cost Growth Targets</a:t>
            </a:r>
          </a:p>
        </p:txBody>
      </p:sp>
      <p:sp>
        <p:nvSpPr>
          <p:cNvPr id="3" name="Footer Placeholder 2">
            <a:extLst>
              <a:ext uri="{FF2B5EF4-FFF2-40B4-BE49-F238E27FC236}">
                <a16:creationId xmlns:a16="http://schemas.microsoft.com/office/drawing/2014/main" id="{4B289BA2-64E1-6F46-99B5-7B6911CC3427}"/>
              </a:ext>
            </a:extLst>
          </p:cNvPr>
          <p:cNvSpPr>
            <a:spLocks noGrp="1"/>
          </p:cNvSpPr>
          <p:nvPr>
            <p:ph type="ftr" sz="quarter" idx="11"/>
          </p:nvPr>
        </p:nvSpPr>
        <p:spPr/>
        <p:txBody>
          <a:bodyPr/>
          <a:lstStyle/>
          <a:p>
            <a:r>
              <a:rPr lang="en-US" dirty="0"/>
              <a:t>CALIFORNIA HOSPITAL ASSOCIATION</a:t>
            </a:r>
          </a:p>
        </p:txBody>
      </p:sp>
      <p:sp>
        <p:nvSpPr>
          <p:cNvPr id="4" name="Slide Number Placeholder 3">
            <a:extLst>
              <a:ext uri="{FF2B5EF4-FFF2-40B4-BE49-F238E27FC236}">
                <a16:creationId xmlns:a16="http://schemas.microsoft.com/office/drawing/2014/main" id="{E5A8AE9D-6429-A341-8078-BB86ED27302D}"/>
              </a:ext>
            </a:extLst>
          </p:cNvPr>
          <p:cNvSpPr>
            <a:spLocks noGrp="1"/>
          </p:cNvSpPr>
          <p:nvPr>
            <p:ph type="sldNum" sz="quarter" idx="12"/>
          </p:nvPr>
        </p:nvSpPr>
        <p:spPr>
          <a:xfrm>
            <a:off x="11379781" y="6139011"/>
            <a:ext cx="311727" cy="365125"/>
          </a:xfrm>
        </p:spPr>
        <p:txBody>
          <a:bodyPr/>
          <a:lstStyle/>
          <a:p>
            <a:fld id="{C5F27E2F-9BA8-EA44-97EA-98E8CF67F8E7}" type="slidenum">
              <a:rPr lang="en-US" smtClean="0"/>
              <a:t>35</a:t>
            </a:fld>
            <a:endParaRPr lang="en-US" dirty="0"/>
          </a:p>
        </p:txBody>
      </p:sp>
      <p:sp>
        <p:nvSpPr>
          <p:cNvPr id="7" name="Rectangle 6">
            <a:extLst>
              <a:ext uri="{FF2B5EF4-FFF2-40B4-BE49-F238E27FC236}">
                <a16:creationId xmlns:a16="http://schemas.microsoft.com/office/drawing/2014/main" id="{6FAF85F2-21D1-7C06-16CE-C32667E33CE9}"/>
              </a:ext>
            </a:extLst>
          </p:cNvPr>
          <p:cNvSpPr/>
          <p:nvPr/>
        </p:nvSpPr>
        <p:spPr>
          <a:xfrm>
            <a:off x="500914" y="3713251"/>
            <a:ext cx="5095254"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rbel" panose="020B0503020204020204"/>
                <a:ea typeface="+mn-ea"/>
                <a:cs typeface="+mn-cs"/>
              </a:rPr>
              <a:t>Active Cost Targets vs Actual Net Patient Revenue Growth</a:t>
            </a:r>
            <a:endParaRPr lang="en-US" sz="1100" dirty="0">
              <a:solidFill>
                <a:prstClr val="black"/>
              </a:solidFill>
              <a:latin typeface="Corbel" panose="020B0503020204020204"/>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tab pos="515938" algn="l"/>
              </a:tabLst>
              <a:defRPr/>
            </a:pPr>
            <a:r>
              <a:rPr kumimoji="0" lang="en-US" sz="1200" i="0" u="none" strike="noStrike" kern="1200" cap="none" spc="0" normalizeH="0" baseline="0" noProof="0" dirty="0">
                <a:ln>
                  <a:noFill/>
                </a:ln>
                <a:solidFill>
                  <a:prstClr val="black"/>
                </a:solidFill>
                <a:effectLst/>
                <a:uLnTx/>
                <a:uFillTx/>
                <a:latin typeface="Corbel" panose="020B0503020204020204"/>
              </a:rPr>
              <a:t>With the exception of 2020, net patient revenue </a:t>
            </a:r>
            <a:r>
              <a:rPr lang="en-US" sz="1200" dirty="0">
                <a:solidFill>
                  <a:prstClr val="black"/>
                </a:solidFill>
                <a:latin typeface="Corbel" panose="020B0503020204020204"/>
              </a:rPr>
              <a:t>growth for </a:t>
            </a:r>
            <a:r>
              <a:rPr kumimoji="0" lang="en-US" sz="1200" i="0" u="none" strike="noStrike" kern="1200" cap="none" spc="0" normalizeH="0" baseline="0" noProof="0" dirty="0">
                <a:ln>
                  <a:noFill/>
                </a:ln>
                <a:solidFill>
                  <a:prstClr val="black"/>
                </a:solidFill>
                <a:effectLst/>
                <a:uLnTx/>
                <a:uFillTx/>
                <a:latin typeface="Corbel" panose="020B0503020204020204"/>
              </a:rPr>
              <a:t>Delaware hospitals is consistently more than twice that of the active cost target</a:t>
            </a:r>
          </a:p>
          <a:p>
            <a:pPr marR="0" lvl="0" algn="l" defTabSz="914400" rtl="0" eaLnBrk="1" fontAlgn="auto" latinLnBrk="0" hangingPunct="1">
              <a:lnSpc>
                <a:spcPct val="100000"/>
              </a:lnSpc>
              <a:spcBef>
                <a:spcPts val="0"/>
              </a:spcBef>
              <a:spcAft>
                <a:spcPts val="600"/>
              </a:spcAft>
              <a:buClrTx/>
              <a:buSzTx/>
              <a:tabLst/>
              <a:defRPr/>
            </a:pPr>
            <a:endParaRPr kumimoji="0" lang="en-US" sz="120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graphicFrame>
        <p:nvGraphicFramePr>
          <p:cNvPr id="16" name="Table 18">
            <a:extLst>
              <a:ext uri="{FF2B5EF4-FFF2-40B4-BE49-F238E27FC236}">
                <a16:creationId xmlns:a16="http://schemas.microsoft.com/office/drawing/2014/main" id="{F1DC2F03-C83F-D78D-920D-D6C29A9015B0}"/>
              </a:ext>
            </a:extLst>
          </p:cNvPr>
          <p:cNvGraphicFramePr>
            <a:graphicFrameLocks noGrp="1"/>
          </p:cNvGraphicFramePr>
          <p:nvPr/>
        </p:nvGraphicFramePr>
        <p:xfrm>
          <a:off x="6096000" y="1143000"/>
          <a:ext cx="5486400" cy="2393992"/>
        </p:xfrm>
        <a:graphic>
          <a:graphicData uri="http://schemas.openxmlformats.org/drawingml/2006/table">
            <a:tbl>
              <a:tblPr firstRow="1" bandRow="1">
                <a:tableStyleId>{72833802-FEF1-4C79-8D5D-14CF1EAF98D9}</a:tableStyleId>
              </a:tblPr>
              <a:tblGrid>
                <a:gridCol w="1188720">
                  <a:extLst>
                    <a:ext uri="{9D8B030D-6E8A-4147-A177-3AD203B41FA5}">
                      <a16:colId xmlns:a16="http://schemas.microsoft.com/office/drawing/2014/main" val="115589290"/>
                    </a:ext>
                  </a:extLst>
                </a:gridCol>
                <a:gridCol w="548640">
                  <a:extLst>
                    <a:ext uri="{9D8B030D-6E8A-4147-A177-3AD203B41FA5}">
                      <a16:colId xmlns:a16="http://schemas.microsoft.com/office/drawing/2014/main" val="2471960879"/>
                    </a:ext>
                  </a:extLst>
                </a:gridCol>
                <a:gridCol w="548640">
                  <a:extLst>
                    <a:ext uri="{9D8B030D-6E8A-4147-A177-3AD203B41FA5}">
                      <a16:colId xmlns:a16="http://schemas.microsoft.com/office/drawing/2014/main" val="1949712797"/>
                    </a:ext>
                  </a:extLst>
                </a:gridCol>
                <a:gridCol w="548640">
                  <a:extLst>
                    <a:ext uri="{9D8B030D-6E8A-4147-A177-3AD203B41FA5}">
                      <a16:colId xmlns:a16="http://schemas.microsoft.com/office/drawing/2014/main" val="1400661843"/>
                    </a:ext>
                  </a:extLst>
                </a:gridCol>
                <a:gridCol w="548640">
                  <a:extLst>
                    <a:ext uri="{9D8B030D-6E8A-4147-A177-3AD203B41FA5}">
                      <a16:colId xmlns:a16="http://schemas.microsoft.com/office/drawing/2014/main" val="828236751"/>
                    </a:ext>
                  </a:extLst>
                </a:gridCol>
                <a:gridCol w="548640">
                  <a:extLst>
                    <a:ext uri="{9D8B030D-6E8A-4147-A177-3AD203B41FA5}">
                      <a16:colId xmlns:a16="http://schemas.microsoft.com/office/drawing/2014/main" val="4221286"/>
                    </a:ext>
                  </a:extLst>
                </a:gridCol>
                <a:gridCol w="548640">
                  <a:extLst>
                    <a:ext uri="{9D8B030D-6E8A-4147-A177-3AD203B41FA5}">
                      <a16:colId xmlns:a16="http://schemas.microsoft.com/office/drawing/2014/main" val="2841328666"/>
                    </a:ext>
                  </a:extLst>
                </a:gridCol>
                <a:gridCol w="1005840">
                  <a:extLst>
                    <a:ext uri="{9D8B030D-6E8A-4147-A177-3AD203B41FA5}">
                      <a16:colId xmlns:a16="http://schemas.microsoft.com/office/drawing/2014/main" val="2498198487"/>
                    </a:ext>
                  </a:extLst>
                </a:gridCol>
              </a:tblGrid>
              <a:tr h="367072">
                <a:tc gridSpan="8">
                  <a:txBody>
                    <a:bodyPr/>
                    <a:lstStyle/>
                    <a:p>
                      <a:pPr algn="ctr"/>
                      <a:r>
                        <a:rPr lang="en-US" sz="1600" b="1" u="none" dirty="0"/>
                        <a:t>US States with Active Cost Growth Targets </a:t>
                      </a:r>
                      <a:r>
                        <a:rPr lang="en-US" sz="1600" b="1" u="none" baseline="30000" dirty="0"/>
                        <a:t>(1)</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a:endParaRPr lang="en-US" b="1" u="none"/>
                    </a:p>
                  </a:txBody>
                  <a:tcPr/>
                </a:tc>
                <a:extLst>
                  <a:ext uri="{0D108BD9-81ED-4DB2-BD59-A6C34878D82A}">
                    <a16:rowId xmlns:a16="http://schemas.microsoft.com/office/drawing/2014/main" val="645792465"/>
                  </a:ext>
                </a:extLst>
              </a:tr>
              <a:tr h="0">
                <a:tc>
                  <a:txBody>
                    <a:bodyPr/>
                    <a:lstStyle/>
                    <a:p>
                      <a:endParaRPr lang="en-US" sz="1050" b="1" u="none" dirty="0">
                        <a:latin typeface="Calibri" panose="020F0502020204030204" pitchFamily="34" charset="0"/>
                        <a:cs typeface="Calibri" panose="020F0502020204030204" pitchFamily="34" charset="0"/>
                      </a:endParaRPr>
                    </a:p>
                  </a:txBody>
                  <a:tcPr anchor="ctr">
                    <a:lnL w="19050" cap="flat" cmpd="sng" algn="ctr">
                      <a:solidFill>
                        <a:schemeClr val="tx1"/>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2018</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2019</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2020</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2021</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2022</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2023</a:t>
                      </a: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Last Period</a:t>
                      </a:r>
                    </a:p>
                  </a:txBody>
                  <a:tcPr anchor="ctr">
                    <a:lnL>
                      <a:noFill/>
                    </a:lnL>
                    <a:lnR w="1905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02302047"/>
                  </a:ext>
                </a:extLst>
              </a:tr>
              <a:tr h="0">
                <a:tc>
                  <a:txBody>
                    <a:bodyPr/>
                    <a:lstStyle/>
                    <a:p>
                      <a:r>
                        <a:rPr lang="en-US" sz="1050" dirty="0">
                          <a:latin typeface="Calibri" panose="020F0502020204030204" pitchFamily="34" charset="0"/>
                          <a:cs typeface="Calibri" panose="020F0502020204030204" pitchFamily="34" charset="0"/>
                        </a:rPr>
                        <a:t>Massachusetts</a:t>
                      </a:r>
                    </a:p>
                  </a:txBody>
                  <a:tcPr anchor="ctr">
                    <a:lnL w="19050" cap="flat" cmpd="sng" algn="ctr">
                      <a:solidFill>
                        <a:schemeClr val="tx1"/>
                      </a:solidFill>
                      <a:prstDash val="solid"/>
                      <a:round/>
                      <a:headEnd type="none" w="med" len="med"/>
                      <a:tailEnd type="none" w="med" len="med"/>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dirty="0">
                          <a:latin typeface="Calibri" panose="020F0502020204030204" pitchFamily="34" charset="0"/>
                          <a:cs typeface="Calibri" panose="020F0502020204030204" pitchFamily="34" charset="0"/>
                        </a:rPr>
                        <a:t>3.1%</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3.1%</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3.1%</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3.1%</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3.1%</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3.6%</a:t>
                      </a:r>
                    </a:p>
                  </a:txBody>
                  <a:tcPr anchor="ctr">
                    <a:lnL>
                      <a:noFill/>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3.6% (2024)</a:t>
                      </a:r>
                    </a:p>
                  </a:txBody>
                  <a:tcPr anchor="ctr">
                    <a:lnL>
                      <a:noFill/>
                    </a:lnL>
                    <a:lnR w="19050" cap="flat" cmpd="sng" algn="ctr">
                      <a:solidFill>
                        <a:schemeClr val="tx1"/>
                      </a:solidFill>
                      <a:prstDash val="solid"/>
                      <a:round/>
                      <a:headEnd type="none" w="med" len="med"/>
                      <a:tailEnd type="none" w="med" len="med"/>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0158139"/>
                  </a:ext>
                </a:extLst>
              </a:tr>
              <a:tr h="0">
                <a:tc>
                  <a:txBody>
                    <a:bodyPr/>
                    <a:lstStyle/>
                    <a:p>
                      <a:r>
                        <a:rPr lang="en-US" sz="1050" dirty="0">
                          <a:latin typeface="Calibri" panose="020F0502020204030204" pitchFamily="34" charset="0"/>
                          <a:cs typeface="Calibri" panose="020F0502020204030204" pitchFamily="34" charset="0"/>
                        </a:rPr>
                        <a:t>Delaware</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3.8%</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3.5%</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3.3%</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3.0%</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3.0%</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3.0% (2023)</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7642960"/>
                  </a:ext>
                </a:extLst>
              </a:tr>
              <a:tr h="0">
                <a:tc>
                  <a:txBody>
                    <a:bodyPr/>
                    <a:lstStyle/>
                    <a:p>
                      <a:r>
                        <a:rPr lang="en-US" sz="1050" dirty="0">
                          <a:latin typeface="Calibri" panose="020F0502020204030204" pitchFamily="34" charset="0"/>
                          <a:cs typeface="Calibri" panose="020F0502020204030204" pitchFamily="34" charset="0"/>
                        </a:rPr>
                        <a:t>Rhode Island</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6.0%</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3.3% (2027)</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9671452"/>
                  </a:ext>
                </a:extLst>
              </a:tr>
              <a:tr h="0">
                <a:tc>
                  <a:txBody>
                    <a:bodyPr/>
                    <a:lstStyle/>
                    <a:p>
                      <a:r>
                        <a:rPr lang="en-US" sz="1050" dirty="0">
                          <a:latin typeface="Calibri" panose="020F0502020204030204" pitchFamily="34" charset="0"/>
                          <a:cs typeface="Calibri" panose="020F0502020204030204" pitchFamily="34" charset="0"/>
                        </a:rPr>
                        <a:t>Oregon</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3.4%</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3.4%</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3.4%</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3.0% (2030)</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994619"/>
                  </a:ext>
                </a:extLst>
              </a:tr>
              <a:tr h="0">
                <a:tc>
                  <a:txBody>
                    <a:bodyPr/>
                    <a:lstStyle/>
                    <a:p>
                      <a:r>
                        <a:rPr lang="en-US" sz="1050" dirty="0">
                          <a:latin typeface="Calibri" panose="020F0502020204030204" pitchFamily="34" charset="0"/>
                          <a:cs typeface="Calibri" panose="020F0502020204030204" pitchFamily="34" charset="0"/>
                        </a:rPr>
                        <a:t>Connecticut</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3.4%</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2.9%</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2.9% (2025)</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9599326"/>
                  </a:ext>
                </a:extLst>
              </a:tr>
              <a:tr h="0">
                <a:tc>
                  <a:txBody>
                    <a:bodyPr/>
                    <a:lstStyle/>
                    <a:p>
                      <a:pPr algn="l"/>
                      <a:r>
                        <a:rPr lang="en-US" sz="1050" dirty="0">
                          <a:latin typeface="Calibri" panose="020F0502020204030204" pitchFamily="34" charset="0"/>
                          <a:cs typeface="Calibri" panose="020F0502020204030204" pitchFamily="34" charset="0"/>
                        </a:rPr>
                        <a:t>Washington </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endParaRPr lang="en-US" sz="110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2.8% (2026)</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3138743"/>
                  </a:ext>
                </a:extLst>
              </a:tr>
              <a:tr h="0">
                <a:tc>
                  <a:txBody>
                    <a:bodyPr/>
                    <a:lstStyle/>
                    <a:p>
                      <a:r>
                        <a:rPr lang="en-US" sz="1050" dirty="0">
                          <a:latin typeface="Calibri" panose="020F0502020204030204" pitchFamily="34" charset="0"/>
                          <a:cs typeface="Calibri" panose="020F0502020204030204" pitchFamily="34" charset="0"/>
                        </a:rPr>
                        <a:t>New Jersey</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10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3.5%</a:t>
                      </a: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2.8% (2027)</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1197834"/>
                  </a:ext>
                </a:extLst>
              </a:tr>
            </a:tbl>
          </a:graphicData>
        </a:graphic>
      </p:graphicFrame>
      <p:cxnSp>
        <p:nvCxnSpPr>
          <p:cNvPr id="14" name="Straight Connector 13">
            <a:extLst>
              <a:ext uri="{FF2B5EF4-FFF2-40B4-BE49-F238E27FC236}">
                <a16:creationId xmlns:a16="http://schemas.microsoft.com/office/drawing/2014/main" id="{41A02348-7B68-6FFD-A64E-02B5CCA0107C}"/>
              </a:ext>
            </a:extLst>
          </p:cNvPr>
          <p:cNvCxnSpPr>
            <a:cxnSpLocks/>
          </p:cNvCxnSpPr>
          <p:nvPr/>
        </p:nvCxnSpPr>
        <p:spPr>
          <a:xfrm>
            <a:off x="582486" y="3630163"/>
            <a:ext cx="109728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25995C5-BB45-27AD-E375-87BAC01C4732}"/>
              </a:ext>
            </a:extLst>
          </p:cNvPr>
          <p:cNvSpPr txBox="1"/>
          <p:nvPr/>
        </p:nvSpPr>
        <p:spPr>
          <a:xfrm>
            <a:off x="697345" y="6407298"/>
            <a:ext cx="10540498" cy="200055"/>
          </a:xfrm>
          <a:prstGeom prst="rect">
            <a:avLst/>
          </a:prstGeom>
          <a:noFill/>
        </p:spPr>
        <p:txBody>
          <a:bodyPr wrap="square" rtlCol="0">
            <a:spAutoFit/>
          </a:bodyPr>
          <a:lstStyle/>
          <a:p>
            <a:r>
              <a:rPr lang="en-US" sz="700" dirty="0"/>
              <a:t>Sources – (1)  </a:t>
            </a:r>
            <a:r>
              <a:rPr lang="en-US" sz="700" dirty="0">
                <a:hlinkClick r:id="rId3"/>
              </a:rPr>
              <a:t>OHCA December Board Meeting  </a:t>
            </a:r>
            <a:r>
              <a:rPr lang="en-US" sz="700" dirty="0"/>
              <a:t>(2) HCRIS Medicare Cost Report Data (Fields: Net Patient Revenue)</a:t>
            </a:r>
          </a:p>
        </p:txBody>
      </p:sp>
      <p:cxnSp>
        <p:nvCxnSpPr>
          <p:cNvPr id="18" name="Straight Connector 17">
            <a:extLst>
              <a:ext uri="{FF2B5EF4-FFF2-40B4-BE49-F238E27FC236}">
                <a16:creationId xmlns:a16="http://schemas.microsoft.com/office/drawing/2014/main" id="{0A2C07BF-442A-894E-46C8-93F698ACA095}"/>
              </a:ext>
            </a:extLst>
          </p:cNvPr>
          <p:cNvCxnSpPr>
            <a:cxnSpLocks/>
          </p:cNvCxnSpPr>
          <p:nvPr/>
        </p:nvCxnSpPr>
        <p:spPr>
          <a:xfrm>
            <a:off x="592760" y="4023772"/>
            <a:ext cx="500341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79F7AFAC-12DD-4A3A-3956-52AA99368A29}"/>
              </a:ext>
            </a:extLst>
          </p:cNvPr>
          <p:cNvSpPr/>
          <p:nvPr/>
        </p:nvSpPr>
        <p:spPr>
          <a:xfrm>
            <a:off x="4233872" y="5595560"/>
            <a:ext cx="1362997" cy="485415"/>
          </a:xfrm>
          <a:prstGeom prst="rect">
            <a:avLst/>
          </a:prstGeom>
          <a:solidFill>
            <a:srgbClr val="BDD7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Years with active cost growth target</a:t>
            </a:r>
          </a:p>
        </p:txBody>
      </p:sp>
      <p:graphicFrame>
        <p:nvGraphicFramePr>
          <p:cNvPr id="8" name="Table 18">
            <a:extLst>
              <a:ext uri="{FF2B5EF4-FFF2-40B4-BE49-F238E27FC236}">
                <a16:creationId xmlns:a16="http://schemas.microsoft.com/office/drawing/2014/main" id="{A8468814-8F12-51C4-DADB-810277E880ED}"/>
              </a:ext>
            </a:extLst>
          </p:cNvPr>
          <p:cNvGraphicFramePr>
            <a:graphicFrameLocks noGrp="1"/>
          </p:cNvGraphicFramePr>
          <p:nvPr/>
        </p:nvGraphicFramePr>
        <p:xfrm>
          <a:off x="6100823" y="3793455"/>
          <a:ext cx="5486400" cy="2400300"/>
        </p:xfrm>
        <a:graphic>
          <a:graphicData uri="http://schemas.openxmlformats.org/drawingml/2006/table">
            <a:tbl>
              <a:tblPr firstRow="1" bandRow="1">
                <a:tableStyleId>{72833802-FEF1-4C79-8D5D-14CF1EAF98D9}</a:tableStyleId>
              </a:tblPr>
              <a:tblGrid>
                <a:gridCol w="1188720">
                  <a:extLst>
                    <a:ext uri="{9D8B030D-6E8A-4147-A177-3AD203B41FA5}">
                      <a16:colId xmlns:a16="http://schemas.microsoft.com/office/drawing/2014/main" val="115589290"/>
                    </a:ext>
                  </a:extLst>
                </a:gridCol>
                <a:gridCol w="548640">
                  <a:extLst>
                    <a:ext uri="{9D8B030D-6E8A-4147-A177-3AD203B41FA5}">
                      <a16:colId xmlns:a16="http://schemas.microsoft.com/office/drawing/2014/main" val="2471960879"/>
                    </a:ext>
                  </a:extLst>
                </a:gridCol>
                <a:gridCol w="548640">
                  <a:extLst>
                    <a:ext uri="{9D8B030D-6E8A-4147-A177-3AD203B41FA5}">
                      <a16:colId xmlns:a16="http://schemas.microsoft.com/office/drawing/2014/main" val="1949712797"/>
                    </a:ext>
                  </a:extLst>
                </a:gridCol>
                <a:gridCol w="548640">
                  <a:extLst>
                    <a:ext uri="{9D8B030D-6E8A-4147-A177-3AD203B41FA5}">
                      <a16:colId xmlns:a16="http://schemas.microsoft.com/office/drawing/2014/main" val="1400661843"/>
                    </a:ext>
                  </a:extLst>
                </a:gridCol>
                <a:gridCol w="548640">
                  <a:extLst>
                    <a:ext uri="{9D8B030D-6E8A-4147-A177-3AD203B41FA5}">
                      <a16:colId xmlns:a16="http://schemas.microsoft.com/office/drawing/2014/main" val="828236751"/>
                    </a:ext>
                  </a:extLst>
                </a:gridCol>
                <a:gridCol w="548640">
                  <a:extLst>
                    <a:ext uri="{9D8B030D-6E8A-4147-A177-3AD203B41FA5}">
                      <a16:colId xmlns:a16="http://schemas.microsoft.com/office/drawing/2014/main" val="4221286"/>
                    </a:ext>
                  </a:extLst>
                </a:gridCol>
                <a:gridCol w="548640">
                  <a:extLst>
                    <a:ext uri="{9D8B030D-6E8A-4147-A177-3AD203B41FA5}">
                      <a16:colId xmlns:a16="http://schemas.microsoft.com/office/drawing/2014/main" val="2841328666"/>
                    </a:ext>
                  </a:extLst>
                </a:gridCol>
                <a:gridCol w="1005840">
                  <a:extLst>
                    <a:ext uri="{9D8B030D-6E8A-4147-A177-3AD203B41FA5}">
                      <a16:colId xmlns:a16="http://schemas.microsoft.com/office/drawing/2014/main" val="2498198487"/>
                    </a:ext>
                  </a:extLst>
                </a:gridCol>
              </a:tblGrid>
              <a:tr h="365760">
                <a:tc grid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Statewide Hospital Net Patient Revenue Growth </a:t>
                      </a:r>
                      <a:r>
                        <a:rPr lang="en-US" sz="1600" b="1" baseline="30000" dirty="0"/>
                        <a:t>(2)</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4472C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a:endParaRPr lang="en-US" b="1" u="none"/>
                    </a:p>
                  </a:txBody>
                  <a:tcPr/>
                </a:tc>
                <a:extLst>
                  <a:ext uri="{0D108BD9-81ED-4DB2-BD59-A6C34878D82A}">
                    <a16:rowId xmlns:a16="http://schemas.microsoft.com/office/drawing/2014/main" val="645792465"/>
                  </a:ext>
                </a:extLst>
              </a:tr>
              <a:tr h="0">
                <a:tc>
                  <a:txBody>
                    <a:bodyPr/>
                    <a:lstStyle/>
                    <a:p>
                      <a:endParaRPr lang="en-US" sz="1100" b="1" u="none" dirty="0">
                        <a:latin typeface="Calibri" panose="020F0502020204030204" pitchFamily="34" charset="0"/>
                        <a:cs typeface="Calibri" panose="020F0502020204030204" pitchFamily="34" charset="0"/>
                      </a:endParaRPr>
                    </a:p>
                  </a:txBody>
                  <a:tcPr anchor="ctr">
                    <a:lnL w="19050" cap="flat" cmpd="sng" algn="ctr">
                      <a:solidFill>
                        <a:schemeClr val="tx1"/>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2018</a:t>
                      </a:r>
                    </a:p>
                  </a:txBody>
                  <a:tcPr anchor="ct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2019</a:t>
                      </a:r>
                    </a:p>
                  </a:txBody>
                  <a:tcPr anchor="ct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2020</a:t>
                      </a:r>
                    </a:p>
                  </a:txBody>
                  <a:tcPr anchor="ct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2021</a:t>
                      </a:r>
                    </a:p>
                  </a:txBody>
                  <a:tcPr anchor="ct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1050" b="1" u="none" dirty="0">
                          <a:latin typeface="Calibri" panose="020F0502020204030204" pitchFamily="34" charset="0"/>
                          <a:cs typeface="Calibri" panose="020F0502020204030204" pitchFamily="34" charset="0"/>
                        </a:rPr>
                        <a:t>2022</a:t>
                      </a:r>
                    </a:p>
                  </a:txBody>
                  <a:tcPr anchor="ct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endParaRPr lang="en-US" sz="1050" b="1" u="none" dirty="0">
                        <a:latin typeface="Calibri" panose="020F0502020204030204" pitchFamily="34" charset="0"/>
                        <a:cs typeface="Calibri" panose="020F0502020204030204" pitchFamily="34" charset="0"/>
                      </a:endParaRPr>
                    </a:p>
                  </a:txBody>
                  <a:tcPr anchor="ct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E7E6E6"/>
                    </a:solidFill>
                  </a:tcPr>
                </a:tc>
                <a:tc>
                  <a:txBody>
                    <a:bodyPr/>
                    <a:lstStyle/>
                    <a:p>
                      <a:pPr algn="ctr"/>
                      <a:r>
                        <a:rPr lang="en-US" sz="1050" b="1" u="none" dirty="0">
                          <a:latin typeface="Calibri" panose="020F0502020204030204" pitchFamily="34" charset="0"/>
                          <a:cs typeface="Calibri" panose="020F0502020204030204" pitchFamily="34" charset="0"/>
                        </a:rPr>
                        <a:t>CAGR</a:t>
                      </a:r>
                    </a:p>
                  </a:txBody>
                  <a:tcPr anchor="ctr">
                    <a:lnL>
                      <a:noFill/>
                    </a:lnL>
                    <a:lnR w="1905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02302047"/>
                  </a:ext>
                </a:extLst>
              </a:tr>
              <a:tr h="0">
                <a:tc>
                  <a:txBody>
                    <a:bodyPr/>
                    <a:lstStyle/>
                    <a:p>
                      <a:r>
                        <a:rPr lang="en-US" sz="1050" dirty="0">
                          <a:latin typeface="Calibri" panose="020F0502020204030204" pitchFamily="34" charset="0"/>
                          <a:cs typeface="Calibri" panose="020F0502020204030204" pitchFamily="34" charset="0"/>
                        </a:rPr>
                        <a:t>Massachusetts</a:t>
                      </a:r>
                    </a:p>
                  </a:txBody>
                  <a:tcPr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b="1" dirty="0">
                          <a:latin typeface="Calibri" panose="020F0502020204030204" pitchFamily="34" charset="0"/>
                          <a:cs typeface="Calibri" panose="020F0502020204030204" pitchFamily="34" charset="0"/>
                        </a:rPr>
                        <a:t>10.1%</a:t>
                      </a: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dirty="0">
                          <a:latin typeface="Calibri" panose="020F0502020204030204" pitchFamily="34" charset="0"/>
                          <a:cs typeface="Calibri" panose="020F0502020204030204" pitchFamily="34" charset="0"/>
                        </a:rPr>
                        <a:t>0.4%</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dirty="0">
                          <a:latin typeface="Calibri" panose="020F0502020204030204" pitchFamily="34" charset="0"/>
                          <a:cs typeface="Calibri" panose="020F0502020204030204" pitchFamily="34" charset="0"/>
                        </a:rPr>
                        <a:t>-4.4%</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dirty="0">
                          <a:latin typeface="Calibri" panose="020F0502020204030204" pitchFamily="34" charset="0"/>
                          <a:cs typeface="Calibri" panose="020F0502020204030204" pitchFamily="34" charset="0"/>
                        </a:rPr>
                        <a:t>13.8%</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dirty="0">
                          <a:latin typeface="Calibri" panose="020F0502020204030204" pitchFamily="34" charset="0"/>
                          <a:cs typeface="Calibri" panose="020F0502020204030204" pitchFamily="34" charset="0"/>
                        </a:rPr>
                        <a:t>3.4%</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3.1%</a:t>
                      </a:r>
                    </a:p>
                  </a:txBody>
                  <a:tcPr anchor="ctr">
                    <a:lnL>
                      <a:noFill/>
                    </a:lnL>
                    <a:lnR w="19050" cap="flat" cmpd="sng" algn="ctr">
                      <a:solidFill>
                        <a:schemeClr val="tx1"/>
                      </a:solidFill>
                      <a:prstDash val="solid"/>
                      <a:round/>
                      <a:headEnd type="none" w="med" len="med"/>
                      <a:tailEnd type="none" w="med" len="med"/>
                    </a:lnR>
                    <a:lnT w="6350" cap="flat" cmpd="sng" algn="ctr">
                      <a:noFill/>
                      <a:prstDash val="solid"/>
                      <a:miter lim="800000"/>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0158139"/>
                  </a:ext>
                </a:extLst>
              </a:tr>
              <a:tr h="0">
                <a:tc>
                  <a:txBody>
                    <a:bodyPr/>
                    <a:lstStyle/>
                    <a:p>
                      <a:r>
                        <a:rPr lang="en-US" sz="1050" dirty="0">
                          <a:latin typeface="Calibri" panose="020F0502020204030204" pitchFamily="34" charset="0"/>
                          <a:cs typeface="Calibri" panose="020F0502020204030204" pitchFamily="34" charset="0"/>
                        </a:rPr>
                        <a:t>Delaware</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dirty="0">
                          <a:latin typeface="Calibri" panose="020F0502020204030204" pitchFamily="34" charset="0"/>
                          <a:cs typeface="Calibri" panose="020F0502020204030204" pitchFamily="34" charset="0"/>
                        </a:rPr>
                        <a:t>4.9%</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b="1" dirty="0">
                          <a:latin typeface="Calibri" panose="020F0502020204030204" pitchFamily="34" charset="0"/>
                          <a:cs typeface="Calibri" panose="020F0502020204030204" pitchFamily="34" charset="0"/>
                        </a:rPr>
                        <a:t>6.3%</a:t>
                      </a: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-4.8%</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14.1%</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7.5%</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latin typeface="Calibri" panose="020F0502020204030204" pitchFamily="34" charset="0"/>
                          <a:cs typeface="Calibri" panose="020F0502020204030204" pitchFamily="34" charset="0"/>
                        </a:rPr>
                        <a:t>5.5%</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7642960"/>
                  </a:ext>
                </a:extLst>
              </a:tr>
              <a:tr h="0">
                <a:tc>
                  <a:txBody>
                    <a:bodyPr/>
                    <a:lstStyle/>
                    <a:p>
                      <a:r>
                        <a:rPr lang="en-US" sz="1050" dirty="0">
                          <a:latin typeface="Calibri" panose="020F0502020204030204" pitchFamily="34" charset="0"/>
                          <a:cs typeface="Calibri" panose="020F0502020204030204" pitchFamily="34" charset="0"/>
                        </a:rPr>
                        <a:t>Rhode Island</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dirty="0">
                          <a:latin typeface="Calibri" panose="020F0502020204030204" pitchFamily="34" charset="0"/>
                          <a:cs typeface="Calibri" panose="020F0502020204030204" pitchFamily="34" charset="0"/>
                        </a:rPr>
                        <a:t>5.8%</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b="1" dirty="0">
                          <a:latin typeface="Calibri" panose="020F0502020204030204" pitchFamily="34" charset="0"/>
                          <a:cs typeface="Calibri" panose="020F0502020204030204" pitchFamily="34" charset="0"/>
                        </a:rPr>
                        <a:t>3.1%</a:t>
                      </a: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-7.1%</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10.7%</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1.2%</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1.8%</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9671452"/>
                  </a:ext>
                </a:extLst>
              </a:tr>
              <a:tr h="0">
                <a:tc>
                  <a:txBody>
                    <a:bodyPr/>
                    <a:lstStyle/>
                    <a:p>
                      <a:r>
                        <a:rPr lang="en-US" sz="1050" dirty="0">
                          <a:latin typeface="Calibri" panose="020F0502020204030204" pitchFamily="34" charset="0"/>
                          <a:cs typeface="Calibri" panose="020F0502020204030204" pitchFamily="34" charset="0"/>
                        </a:rPr>
                        <a:t>Oregon</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dirty="0">
                          <a:latin typeface="Calibri" panose="020F0502020204030204" pitchFamily="34" charset="0"/>
                          <a:cs typeface="Calibri" panose="020F0502020204030204" pitchFamily="34" charset="0"/>
                        </a:rPr>
                        <a:t>6.0%</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4.5%</a:t>
                      </a: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-0.4%</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b="1" dirty="0">
                          <a:latin typeface="Calibri" panose="020F0502020204030204" pitchFamily="34" charset="0"/>
                          <a:cs typeface="Calibri" panose="020F0502020204030204" pitchFamily="34" charset="0"/>
                        </a:rPr>
                        <a:t>7.7%</a:t>
                      </a: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8.4%</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5.0%</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994619"/>
                  </a:ext>
                </a:extLst>
              </a:tr>
              <a:tr h="0">
                <a:tc>
                  <a:txBody>
                    <a:bodyPr/>
                    <a:lstStyle/>
                    <a:p>
                      <a:r>
                        <a:rPr lang="en-US" sz="1050" dirty="0">
                          <a:latin typeface="Calibri" panose="020F0502020204030204" pitchFamily="34" charset="0"/>
                          <a:cs typeface="Calibri" panose="020F0502020204030204" pitchFamily="34" charset="0"/>
                        </a:rPr>
                        <a:t>Connecticut</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050" dirty="0">
                          <a:latin typeface="Calibri" panose="020F0502020204030204" pitchFamily="34" charset="0"/>
                          <a:cs typeface="Calibri" panose="020F0502020204030204" pitchFamily="34" charset="0"/>
                        </a:rPr>
                        <a:t>8.0%</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7.2%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-4.1%</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b="1" dirty="0">
                          <a:latin typeface="Calibri" panose="020F0502020204030204" pitchFamily="34" charset="0"/>
                          <a:cs typeface="Calibri" panose="020F0502020204030204" pitchFamily="34" charset="0"/>
                        </a:rPr>
                        <a:t>12.0%</a:t>
                      </a: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r>
                        <a:rPr lang="en-US" sz="1050" b="1" dirty="0">
                          <a:latin typeface="Calibri" panose="020F0502020204030204" pitchFamily="34" charset="0"/>
                          <a:cs typeface="Calibri" panose="020F0502020204030204" pitchFamily="34" charset="0"/>
                        </a:rPr>
                        <a:t>5.9%</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5.1%</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9599326"/>
                  </a:ext>
                </a:extLst>
              </a:tr>
              <a:tr h="0">
                <a:tc>
                  <a:txBody>
                    <a:bodyPr/>
                    <a:lstStyle/>
                    <a:p>
                      <a:pPr algn="l"/>
                      <a:r>
                        <a:rPr lang="en-US" sz="1050" dirty="0">
                          <a:latin typeface="Calibri" panose="020F0502020204030204" pitchFamily="34" charset="0"/>
                          <a:cs typeface="Calibri" panose="020F0502020204030204" pitchFamily="34" charset="0"/>
                        </a:rPr>
                        <a:t>Washington </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en-US" sz="1100" dirty="0">
                          <a:latin typeface="Calibri" panose="020F0502020204030204" pitchFamily="34" charset="0"/>
                          <a:cs typeface="Calibri" panose="020F0502020204030204" pitchFamily="34" charset="0"/>
                        </a:rPr>
                        <a:t>6.4%</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3.6%</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-3.2%</a:t>
                      </a:r>
                    </a:p>
                  </a:txBody>
                  <a:tcPr anchor="ctr">
                    <a:lnL>
                      <a:noFill/>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13.2%</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b="1" dirty="0">
                          <a:latin typeface="Calibri" panose="020F0502020204030204" pitchFamily="34" charset="0"/>
                          <a:cs typeface="Calibri" panose="020F0502020204030204" pitchFamily="34" charset="0"/>
                        </a:rPr>
                        <a:t>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3.9%</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3138743"/>
                  </a:ext>
                </a:extLst>
              </a:tr>
              <a:tr h="0">
                <a:tc>
                  <a:txBody>
                    <a:bodyPr/>
                    <a:lstStyle/>
                    <a:p>
                      <a:r>
                        <a:rPr lang="en-US" sz="1050" dirty="0">
                          <a:latin typeface="Calibri" panose="020F0502020204030204" pitchFamily="34" charset="0"/>
                          <a:cs typeface="Calibri" panose="020F0502020204030204" pitchFamily="34" charset="0"/>
                        </a:rPr>
                        <a:t>New Jersey</a:t>
                      </a:r>
                    </a:p>
                  </a:txBody>
                  <a:tcPr anchor="ctr">
                    <a:lnL w="19050" cap="flat" cmpd="sng" algn="ctr">
                      <a:solidFill>
                        <a:schemeClr val="tx1"/>
                      </a:solidFill>
                      <a:prstDash val="solid"/>
                      <a:round/>
                      <a:headEnd type="none" w="med" len="med"/>
                      <a:tailEnd type="none" w="med" len="med"/>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100" dirty="0">
                          <a:latin typeface="Calibri" panose="020F0502020204030204" pitchFamily="34" charset="0"/>
                          <a:cs typeface="Calibri" panose="020F0502020204030204" pitchFamily="34" charset="0"/>
                        </a:rPr>
                        <a:t>1.3%</a:t>
                      </a: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4.5%</a:t>
                      </a: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-6.5%</a:t>
                      </a: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10.3%</a:t>
                      </a: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16.9%</a:t>
                      </a:r>
                    </a:p>
                  </a:txBody>
                  <a:tcPr anchor="ctr">
                    <a:lnL>
                      <a:noFill/>
                    </a:lnL>
                    <a:lnR>
                      <a:noFill/>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dirty="0">
                        <a:latin typeface="Calibri" panose="020F0502020204030204" pitchFamily="34" charset="0"/>
                        <a:cs typeface="Calibri" panose="020F0502020204030204" pitchFamily="34" charset="0"/>
                      </a:endParaRPr>
                    </a:p>
                  </a:txBody>
                  <a:tcPr anchor="ctr">
                    <a:lnL>
                      <a:noFill/>
                    </a:lnL>
                    <a:lnR>
                      <a:noFill/>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50" dirty="0">
                          <a:latin typeface="Calibri" panose="020F0502020204030204" pitchFamily="34" charset="0"/>
                          <a:cs typeface="Calibri" panose="020F0502020204030204" pitchFamily="34" charset="0"/>
                        </a:rPr>
                        <a:t>6.0%</a:t>
                      </a:r>
                    </a:p>
                  </a:txBody>
                  <a:tcPr anchor="ctr">
                    <a:lnL>
                      <a:noFill/>
                    </a:lnL>
                    <a:lnR w="1905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1197834"/>
                  </a:ext>
                </a:extLst>
              </a:tr>
            </a:tbl>
          </a:graphicData>
        </a:graphic>
      </p:graphicFrame>
      <p:sp>
        <p:nvSpPr>
          <p:cNvPr id="9" name="Rectangle 8">
            <a:extLst>
              <a:ext uri="{FF2B5EF4-FFF2-40B4-BE49-F238E27FC236}">
                <a16:creationId xmlns:a16="http://schemas.microsoft.com/office/drawing/2014/main" id="{3CD9870C-C059-7B48-9029-CAD00B492A44}"/>
              </a:ext>
            </a:extLst>
          </p:cNvPr>
          <p:cNvSpPr/>
          <p:nvPr/>
        </p:nvSpPr>
        <p:spPr>
          <a:xfrm>
            <a:off x="582487" y="4733416"/>
            <a:ext cx="5013682" cy="73152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sz="1600" b="1" dirty="0">
                <a:solidFill>
                  <a:schemeClr val="bg1"/>
                </a:solidFill>
                <a:latin typeface="Seaford" panose="00000500000000000000" pitchFamily="2" charset="0"/>
              </a:rPr>
              <a:t>Early implementation of cost growth targets </a:t>
            </a:r>
            <a:r>
              <a:rPr lang="en-US" sz="1600" b="1" u="sng" dirty="0">
                <a:solidFill>
                  <a:schemeClr val="bg1"/>
                </a:solidFill>
                <a:latin typeface="Seaford" panose="00000500000000000000" pitchFamily="2" charset="0"/>
              </a:rPr>
              <a:t>does not appear to have a uniform effect</a:t>
            </a:r>
            <a:r>
              <a:rPr lang="en-US" sz="1600" b="1" dirty="0">
                <a:solidFill>
                  <a:schemeClr val="bg1"/>
                </a:solidFill>
                <a:latin typeface="Seaford" panose="00000500000000000000" pitchFamily="2" charset="0"/>
              </a:rPr>
              <a:t> on hospital net patient revenue growth</a:t>
            </a:r>
          </a:p>
        </p:txBody>
      </p:sp>
    </p:spTree>
    <p:extLst>
      <p:ext uri="{BB962C8B-B14F-4D97-AF65-F5344CB8AC3E}">
        <p14:creationId xmlns:p14="http://schemas.microsoft.com/office/powerpoint/2010/main" val="15970492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B2441-1DB3-02EE-749C-1DB347CC2D0B}"/>
              </a:ext>
            </a:extLst>
          </p:cNvPr>
          <p:cNvSpPr>
            <a:spLocks noGrp="1"/>
          </p:cNvSpPr>
          <p:nvPr>
            <p:ph type="title"/>
          </p:nvPr>
        </p:nvSpPr>
        <p:spPr/>
        <p:txBody>
          <a:bodyPr/>
          <a:lstStyle/>
          <a:p>
            <a:r>
              <a:rPr lang="en-US" dirty="0"/>
              <a:t>OHCA Proposal Would Make California an Outlier</a:t>
            </a:r>
          </a:p>
        </p:txBody>
      </p:sp>
      <p:pic>
        <p:nvPicPr>
          <p:cNvPr id="6" name="Picture 5">
            <a:extLst>
              <a:ext uri="{FF2B5EF4-FFF2-40B4-BE49-F238E27FC236}">
                <a16:creationId xmlns:a16="http://schemas.microsoft.com/office/drawing/2014/main" id="{9AABE8FD-E258-5931-3EE2-1721E0B3F4D8}"/>
              </a:ext>
            </a:extLst>
          </p:cNvPr>
          <p:cNvPicPr>
            <a:picLocks noChangeAspect="1"/>
          </p:cNvPicPr>
          <p:nvPr/>
        </p:nvPicPr>
        <p:blipFill>
          <a:blip r:embed="rId2"/>
          <a:stretch>
            <a:fillRect/>
          </a:stretch>
        </p:blipFill>
        <p:spPr>
          <a:xfrm>
            <a:off x="2260686" y="1009301"/>
            <a:ext cx="7670627" cy="5476195"/>
          </a:xfrm>
          <a:prstGeom prst="rect">
            <a:avLst/>
          </a:prstGeom>
          <a:ln>
            <a:solidFill>
              <a:schemeClr val="tx1"/>
            </a:solidFill>
          </a:ln>
        </p:spPr>
      </p:pic>
    </p:spTree>
    <p:extLst>
      <p:ext uri="{BB962C8B-B14F-4D97-AF65-F5344CB8AC3E}">
        <p14:creationId xmlns:p14="http://schemas.microsoft.com/office/powerpoint/2010/main" val="32333200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0C75FA51-0CBF-A698-7653-3C1CD2893A12}"/>
              </a:ext>
            </a:extLst>
          </p:cNvPr>
          <p:cNvSpPr/>
          <p:nvPr/>
        </p:nvSpPr>
        <p:spPr>
          <a:xfrm>
            <a:off x="731898" y="4068257"/>
            <a:ext cx="2194560" cy="2194560"/>
          </a:xfrm>
          <a:prstGeom prst="ellipse">
            <a:avLst/>
          </a:prstGeom>
          <a:solidFill>
            <a:schemeClr val="accent6">
              <a:lumMod val="40000"/>
              <a:lumOff val="6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D16079-C452-2D9D-BBC8-D8729F55F1B5}"/>
              </a:ext>
            </a:extLst>
          </p:cNvPr>
          <p:cNvSpPr>
            <a:spLocks noGrp="1"/>
          </p:cNvSpPr>
          <p:nvPr>
            <p:ph type="title"/>
          </p:nvPr>
        </p:nvSpPr>
        <p:spPr/>
        <p:txBody>
          <a:bodyPr/>
          <a:lstStyle/>
          <a:p>
            <a:r>
              <a:rPr lang="en-US" dirty="0"/>
              <a:t>Enforcement Against Spending Targets</a:t>
            </a:r>
          </a:p>
        </p:txBody>
      </p:sp>
      <p:graphicFrame>
        <p:nvGraphicFramePr>
          <p:cNvPr id="5" name="Content Placeholder 4">
            <a:extLst>
              <a:ext uri="{FF2B5EF4-FFF2-40B4-BE49-F238E27FC236}">
                <a16:creationId xmlns:a16="http://schemas.microsoft.com/office/drawing/2014/main" id="{DF42C558-26F4-2FA5-86ED-FBBE499CA113}"/>
              </a:ext>
            </a:extLst>
          </p:cNvPr>
          <p:cNvGraphicFramePr>
            <a:graphicFrameLocks noGrp="1"/>
          </p:cNvGraphicFramePr>
          <p:nvPr>
            <p:ph sz="half" idx="13"/>
          </p:nvPr>
        </p:nvGraphicFramePr>
        <p:xfrm>
          <a:off x="571500" y="1143000"/>
          <a:ext cx="11033125" cy="261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8396EDD4-1B56-CC5A-0102-1C4BBC34E21C}"/>
              </a:ext>
            </a:extLst>
          </p:cNvPr>
          <p:cNvSpPr txBox="1"/>
          <p:nvPr/>
        </p:nvSpPr>
        <p:spPr>
          <a:xfrm>
            <a:off x="987639" y="4787377"/>
            <a:ext cx="1683078" cy="1169551"/>
          </a:xfrm>
          <a:prstGeom prst="rect">
            <a:avLst/>
          </a:prstGeom>
          <a:noFill/>
        </p:spPr>
        <p:txBody>
          <a:bodyPr wrap="square" rtlCol="0">
            <a:spAutoFit/>
          </a:bodyPr>
          <a:lstStyle/>
          <a:p>
            <a:pPr algn="ctr"/>
            <a:r>
              <a:rPr lang="en-US" sz="1400" b="1" dirty="0">
                <a:solidFill>
                  <a:schemeClr val="accent1">
                    <a:lumMod val="50000"/>
                  </a:schemeClr>
                </a:solidFill>
                <a:latin typeface="Seaford" panose="020B0502030303020204" pitchFamily="34" charset="0"/>
              </a:rPr>
              <a:t>First enforcement actions on cost targets expected (for 2026 targets)</a:t>
            </a:r>
          </a:p>
          <a:p>
            <a:endParaRPr lang="en-US" sz="1400" dirty="0">
              <a:solidFill>
                <a:schemeClr val="accent1">
                  <a:lumMod val="50000"/>
                </a:schemeClr>
              </a:solidFill>
            </a:endParaRPr>
          </a:p>
        </p:txBody>
      </p:sp>
      <p:sp>
        <p:nvSpPr>
          <p:cNvPr id="8" name="TextBox 7">
            <a:extLst>
              <a:ext uri="{FF2B5EF4-FFF2-40B4-BE49-F238E27FC236}">
                <a16:creationId xmlns:a16="http://schemas.microsoft.com/office/drawing/2014/main" id="{4506F0E4-C295-A16E-570A-DA44A326251F}"/>
              </a:ext>
            </a:extLst>
          </p:cNvPr>
          <p:cNvSpPr txBox="1"/>
          <p:nvPr/>
        </p:nvSpPr>
        <p:spPr>
          <a:xfrm>
            <a:off x="1382214" y="4480482"/>
            <a:ext cx="893928" cy="400110"/>
          </a:xfrm>
          <a:prstGeom prst="rect">
            <a:avLst/>
          </a:prstGeom>
          <a:noFill/>
        </p:spPr>
        <p:txBody>
          <a:bodyPr wrap="square" rtlCol="0" anchor="ctr">
            <a:spAutoFit/>
          </a:bodyPr>
          <a:lstStyle/>
          <a:p>
            <a:pPr algn="ctr"/>
            <a:r>
              <a:rPr lang="en-US" sz="2000" b="1" dirty="0">
                <a:solidFill>
                  <a:schemeClr val="accent1"/>
                </a:solidFill>
                <a:latin typeface="Seaford" panose="020B0502030303020204" pitchFamily="34" charset="0"/>
              </a:rPr>
              <a:t>2028</a:t>
            </a:r>
          </a:p>
        </p:txBody>
      </p:sp>
      <p:sp>
        <p:nvSpPr>
          <p:cNvPr id="11" name="TextBox 10">
            <a:extLst>
              <a:ext uri="{FF2B5EF4-FFF2-40B4-BE49-F238E27FC236}">
                <a16:creationId xmlns:a16="http://schemas.microsoft.com/office/drawing/2014/main" id="{8A2D05B5-8204-D83E-4E1C-F19F0521DEF5}"/>
              </a:ext>
            </a:extLst>
          </p:cNvPr>
          <p:cNvSpPr txBox="1"/>
          <p:nvPr/>
        </p:nvSpPr>
        <p:spPr>
          <a:xfrm>
            <a:off x="3385226" y="3905618"/>
            <a:ext cx="8219399" cy="2519839"/>
          </a:xfrm>
          <a:prstGeom prst="roundRect">
            <a:avLst/>
          </a:prstGeom>
          <a:solidFill>
            <a:schemeClr val="accent1">
              <a:lumMod val="75000"/>
            </a:schemeClr>
          </a:solidFill>
        </p:spPr>
        <p:txBody>
          <a:bodyPr wrap="square" rtlCol="0">
            <a:spAutoFit/>
          </a:bodyPr>
          <a:lstStyle/>
          <a:p>
            <a:r>
              <a:rPr lang="en-US" sz="1600" b="1" dirty="0">
                <a:solidFill>
                  <a:schemeClr val="accent4">
                    <a:lumMod val="20000"/>
                    <a:lumOff val="80000"/>
                  </a:schemeClr>
                </a:solidFill>
                <a:latin typeface="Seaford" panose="020B0502030303020204" pitchFamily="34" charset="0"/>
              </a:rPr>
              <a:t>Massachusetts Case Study</a:t>
            </a:r>
          </a:p>
          <a:p>
            <a:r>
              <a:rPr lang="en-US" sz="1400" dirty="0">
                <a:solidFill>
                  <a:schemeClr val="bg1"/>
                </a:solidFill>
                <a:latin typeface="Seaford" panose="020B0502030303020204" pitchFamily="34" charset="0"/>
              </a:rPr>
              <a:t>January 2022: A PIP is imposed on Mass General Brigham after the state found:</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$293 million in cumulative commercial spending growth in excess of the target over five years</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Higher prices than other providers</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Inadequate cost containment strategies</a:t>
            </a:r>
          </a:p>
          <a:p>
            <a:r>
              <a:rPr lang="en-US" sz="1400" dirty="0">
                <a:solidFill>
                  <a:schemeClr val="bg1"/>
                </a:solidFill>
                <a:latin typeface="Seaford" panose="020B0502030303020204" pitchFamily="34" charset="0"/>
              </a:rPr>
              <a:t>September 2022: State approves PIP on Mass General, committing it to reduce annual spending by $128 million through</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Price reductions</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Reducing utilization (e.g., MRIs)</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Shifting care to lower-cost sites</a:t>
            </a:r>
          </a:p>
          <a:p>
            <a:pPr marL="285750" indent="-285750">
              <a:buFont typeface="Arial" panose="020B0604020202020204" pitchFamily="34" charset="0"/>
              <a:buChar char="•"/>
            </a:pPr>
            <a:r>
              <a:rPr lang="en-US" sz="1200" dirty="0">
                <a:solidFill>
                  <a:schemeClr val="bg1"/>
                </a:solidFill>
                <a:latin typeface="Seaford" panose="020B0502030303020204" pitchFamily="34" charset="0"/>
              </a:rPr>
              <a:t>Increasing the use of alternative payment models</a:t>
            </a:r>
          </a:p>
        </p:txBody>
      </p:sp>
    </p:spTree>
    <p:extLst>
      <p:ext uri="{BB962C8B-B14F-4D97-AF65-F5344CB8AC3E}">
        <p14:creationId xmlns:p14="http://schemas.microsoft.com/office/powerpoint/2010/main" val="33544649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FDB0D-09E6-873E-6376-B4A24E54CD74}"/>
              </a:ext>
            </a:extLst>
          </p:cNvPr>
          <p:cNvSpPr>
            <a:spLocks noGrp="1"/>
          </p:cNvSpPr>
          <p:nvPr>
            <p:ph type="title"/>
          </p:nvPr>
        </p:nvSpPr>
        <p:spPr/>
        <p:txBody>
          <a:bodyPr/>
          <a:lstStyle/>
          <a:p>
            <a:r>
              <a:rPr lang="en-US" dirty="0"/>
              <a:t>Other States’ Targets Are Not Attainable</a:t>
            </a:r>
          </a:p>
        </p:txBody>
      </p:sp>
      <p:pic>
        <p:nvPicPr>
          <p:cNvPr id="9" name="Picture 8">
            <a:extLst>
              <a:ext uri="{FF2B5EF4-FFF2-40B4-BE49-F238E27FC236}">
                <a16:creationId xmlns:a16="http://schemas.microsoft.com/office/drawing/2014/main" id="{838E9513-6BA1-3347-F8D0-3B755A9617EE}"/>
              </a:ext>
            </a:extLst>
          </p:cNvPr>
          <p:cNvPicPr>
            <a:picLocks noChangeAspect="1"/>
          </p:cNvPicPr>
          <p:nvPr/>
        </p:nvPicPr>
        <p:blipFill>
          <a:blip r:embed="rId2"/>
          <a:stretch>
            <a:fillRect/>
          </a:stretch>
        </p:blipFill>
        <p:spPr>
          <a:xfrm>
            <a:off x="443920" y="1748367"/>
            <a:ext cx="11304159" cy="3549966"/>
          </a:xfrm>
          <a:prstGeom prst="rect">
            <a:avLst/>
          </a:prstGeom>
        </p:spPr>
      </p:pic>
    </p:spTree>
    <p:extLst>
      <p:ext uri="{BB962C8B-B14F-4D97-AF65-F5344CB8AC3E}">
        <p14:creationId xmlns:p14="http://schemas.microsoft.com/office/powerpoint/2010/main" val="27750271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6C270AD7-AC5E-7658-31B3-08A01CD4324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8" imgH="278" progId="TCLayout.ActiveDocument.1">
                  <p:embed/>
                </p:oleObj>
              </mc:Choice>
              <mc:Fallback>
                <p:oleObj name="think-cell Slide" r:id="rId4" imgW="278" imgH="278" progId="TCLayout.ActiveDocument.1">
                  <p:embed/>
                  <p:pic>
                    <p:nvPicPr>
                      <p:cNvPr id="11" name="think-cell data - do not delete" hidden="1">
                        <a:extLst>
                          <a:ext uri="{FF2B5EF4-FFF2-40B4-BE49-F238E27FC236}">
                            <a16:creationId xmlns:a16="http://schemas.microsoft.com/office/drawing/2014/main" id="{6C270AD7-AC5E-7658-31B3-08A01CD4324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7EBD423-D957-D5A4-F888-B1274DC55839}"/>
              </a:ext>
            </a:extLst>
          </p:cNvPr>
          <p:cNvSpPr>
            <a:spLocks noGrp="1"/>
          </p:cNvSpPr>
          <p:nvPr>
            <p:ph type="title"/>
          </p:nvPr>
        </p:nvSpPr>
        <p:spPr/>
        <p:txBody>
          <a:bodyPr vert="horz"/>
          <a:lstStyle/>
          <a:p>
            <a:r>
              <a:rPr lang="en-US" dirty="0"/>
              <a:t>A 3% Cost Target Beginning in 2025 Is Too Low and Does </a:t>
            </a:r>
            <a:br>
              <a:rPr lang="en-US" dirty="0"/>
            </a:br>
            <a:r>
              <a:rPr lang="en-US" dirty="0"/>
              <a:t>Not Give an Ample Glide Path for California Hospitals</a:t>
            </a:r>
          </a:p>
        </p:txBody>
      </p:sp>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26" name="Rectangle 25">
            <a:extLst>
              <a:ext uri="{FF2B5EF4-FFF2-40B4-BE49-F238E27FC236}">
                <a16:creationId xmlns:a16="http://schemas.microsoft.com/office/drawing/2014/main" id="{198FBEF6-B40A-D3D1-4680-2E3D3756E63C}"/>
              </a:ext>
            </a:extLst>
          </p:cNvPr>
          <p:cNvSpPr/>
          <p:nvPr/>
        </p:nvSpPr>
        <p:spPr>
          <a:xfrm>
            <a:off x="571500" y="1144700"/>
            <a:ext cx="11036578" cy="2258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1200"/>
              </a:spcAft>
              <a:defRPr/>
            </a:pPr>
            <a:r>
              <a:rPr kumimoji="0" lang="en-US" sz="1600" i="0" strike="noStrike" kern="1200" cap="none" spc="0" normalizeH="0" baseline="0" noProof="0" dirty="0">
                <a:ln>
                  <a:noFill/>
                </a:ln>
                <a:solidFill>
                  <a:prstClr val="black"/>
                </a:solidFill>
                <a:effectLst/>
                <a:uLnTx/>
                <a:uFillTx/>
                <a:latin typeface="Seaford" panose="00000500000000000000" pitchFamily="2" charset="0"/>
              </a:rPr>
              <a:t>OHCA needs to clarify the following components if </a:t>
            </a:r>
            <a:r>
              <a:rPr kumimoji="0" lang="en-US" sz="1600" b="1" i="0" strike="noStrike" kern="1200" cap="none" spc="0" normalizeH="0" baseline="0" noProof="0" dirty="0">
                <a:ln>
                  <a:noFill/>
                </a:ln>
                <a:solidFill>
                  <a:schemeClr val="accent1"/>
                </a:solidFill>
                <a:effectLst/>
                <a:uLnTx/>
                <a:uFillTx/>
                <a:latin typeface="Seaford" panose="00000500000000000000" pitchFamily="2" charset="0"/>
              </a:rPr>
              <a:t>hospitals are expected to address the existing financial pressures</a:t>
            </a:r>
            <a:r>
              <a:rPr kumimoji="0" lang="en-US" sz="1600" i="0" strike="noStrike" kern="1200" cap="none" spc="0" normalizeH="0" baseline="0" noProof="0" dirty="0">
                <a:ln>
                  <a:noFill/>
                </a:ln>
                <a:solidFill>
                  <a:schemeClr val="accent1"/>
                </a:solidFill>
                <a:effectLst/>
                <a:uLnTx/>
                <a:uFillTx/>
                <a:latin typeface="Seaford" panose="00000500000000000000" pitchFamily="2" charset="0"/>
              </a:rPr>
              <a:t> </a:t>
            </a:r>
            <a:r>
              <a:rPr kumimoji="0" lang="en-US" sz="1600" i="0" strike="noStrike" kern="1200" cap="none" spc="0" normalizeH="0" baseline="0" noProof="0" dirty="0">
                <a:ln>
                  <a:noFill/>
                </a:ln>
                <a:solidFill>
                  <a:prstClr val="black"/>
                </a:solidFill>
                <a:effectLst/>
                <a:uLnTx/>
                <a:uFillTx/>
                <a:latin typeface="Seaford" panose="00000500000000000000" pitchFamily="2" charset="0"/>
              </a:rPr>
              <a:t>and comply with a 3% cost growth target:</a:t>
            </a:r>
          </a:p>
          <a:p>
            <a:pPr>
              <a:spcAft>
                <a:spcPts val="600"/>
              </a:spcAft>
              <a:defRPr/>
            </a:pPr>
            <a:r>
              <a:rPr kumimoji="0" lang="en-US" sz="1600" b="1" i="0" u="sng" strike="noStrike" kern="1200" cap="none" spc="0" normalizeH="0" baseline="0" noProof="0" dirty="0">
                <a:ln>
                  <a:noFill/>
                </a:ln>
                <a:solidFill>
                  <a:prstClr val="black"/>
                </a:solidFill>
                <a:effectLst/>
                <a:uLnTx/>
                <a:uFillTx/>
                <a:latin typeface="Seaford" panose="00000500000000000000" pitchFamily="2" charset="0"/>
              </a:rPr>
              <a:t>Accountability Mechanisms:</a:t>
            </a:r>
            <a:r>
              <a:rPr kumimoji="0" lang="en-US" sz="1600" b="1" i="0" u="none" strike="noStrike" kern="1200" cap="none" spc="0" normalizeH="0" baseline="0" noProof="0" dirty="0">
                <a:ln>
                  <a:noFill/>
                </a:ln>
                <a:solidFill>
                  <a:prstClr val="black"/>
                </a:solidFill>
                <a:effectLst/>
                <a:uLnTx/>
                <a:uFillTx/>
                <a:latin typeface="Seaford" panose="00000500000000000000" pitchFamily="2" charset="0"/>
              </a:rPr>
              <a:t> </a:t>
            </a:r>
          </a:p>
          <a:p>
            <a:pPr marL="285750" indent="-285750">
              <a:spcAft>
                <a:spcPts val="600"/>
              </a:spcAft>
              <a:buFont typeface="Arial" panose="020B0604020202020204" pitchFamily="34" charset="0"/>
              <a:buChar char="•"/>
              <a:defRPr/>
            </a:pPr>
            <a:r>
              <a:rPr kumimoji="0" lang="en-US" sz="1600" i="0" u="none" strike="noStrike" kern="1200" cap="none" spc="0" normalizeH="0" baseline="0" noProof="0" dirty="0">
                <a:ln>
                  <a:noFill/>
                </a:ln>
                <a:solidFill>
                  <a:prstClr val="black"/>
                </a:solidFill>
                <a:effectLst/>
                <a:uLnTx/>
                <a:uFillTx/>
                <a:latin typeface="Seaford" panose="00000500000000000000" pitchFamily="2" charset="0"/>
              </a:rPr>
              <a:t>OHCA’s initial outline for enforcing the proposed target is vague, but cites that California’s statute “provides stronger enforcement authority”</a:t>
            </a:r>
          </a:p>
          <a:p>
            <a:pPr marL="285750" indent="-285750">
              <a:spcAft>
                <a:spcPts val="600"/>
              </a:spcAft>
              <a:buFont typeface="Arial" panose="020B0604020202020204" pitchFamily="34" charset="0"/>
              <a:buChar char="•"/>
              <a:defRPr/>
            </a:pPr>
            <a:r>
              <a:rPr lang="en-US" sz="1600" dirty="0">
                <a:solidFill>
                  <a:prstClr val="black"/>
                </a:solidFill>
                <a:latin typeface="Seaford" panose="00000500000000000000" pitchFamily="2" charset="0"/>
              </a:rPr>
              <a:t>What threshold determines a </a:t>
            </a:r>
            <a:r>
              <a:rPr kumimoji="0" lang="en-US" sz="1600" i="0" u="none" strike="noStrike" kern="1200" cap="none" spc="0" normalizeH="0" baseline="0" noProof="0" dirty="0">
                <a:ln>
                  <a:noFill/>
                </a:ln>
                <a:solidFill>
                  <a:prstClr val="black"/>
                </a:solidFill>
                <a:effectLst/>
                <a:uLnTx/>
                <a:uFillTx/>
                <a:latin typeface="Seaford" panose="00000500000000000000" pitchFamily="2" charset="0"/>
              </a:rPr>
              <a:t>performance improvement plan vs financial penalties?</a:t>
            </a:r>
          </a:p>
          <a:p>
            <a:pPr>
              <a:spcAft>
                <a:spcPts val="600"/>
              </a:spcAft>
              <a:defRPr/>
            </a:pPr>
            <a:r>
              <a:rPr lang="en-US" sz="1600" b="1" u="sng" dirty="0">
                <a:solidFill>
                  <a:prstClr val="black"/>
                </a:solidFill>
                <a:latin typeface="Seaford" panose="00000500000000000000" pitchFamily="2" charset="0"/>
              </a:rPr>
              <a:t>Lack of Phased Implementation:</a:t>
            </a:r>
            <a:r>
              <a:rPr lang="en-US" sz="1600" b="1" dirty="0">
                <a:solidFill>
                  <a:prstClr val="black"/>
                </a:solidFill>
                <a:latin typeface="Seaford" panose="00000500000000000000" pitchFamily="2" charset="0"/>
              </a:rPr>
              <a:t> </a:t>
            </a:r>
          </a:p>
          <a:p>
            <a:pPr marL="285750" indent="-285750">
              <a:spcAft>
                <a:spcPts val="600"/>
              </a:spcAft>
              <a:buFont typeface="Arial" panose="020B0604020202020204" pitchFamily="34" charset="0"/>
              <a:buChar char="•"/>
              <a:defRPr/>
            </a:pPr>
            <a:r>
              <a:rPr lang="en-US" sz="1600" dirty="0">
                <a:solidFill>
                  <a:prstClr val="black"/>
                </a:solidFill>
                <a:latin typeface="Seaford" panose="00000500000000000000" pitchFamily="2" charset="0"/>
              </a:rPr>
              <a:t>Only one of the seven other cost target states (Rhode Island) did not have a ramp-up period for adjusting statewide performance to its final cost target</a:t>
            </a:r>
          </a:p>
          <a:p>
            <a:pPr marL="285750" indent="-285750">
              <a:spcAft>
                <a:spcPts val="600"/>
              </a:spcAft>
              <a:buFont typeface="Arial" panose="020B0604020202020204" pitchFamily="34" charset="0"/>
              <a:buChar char="•"/>
              <a:defRPr/>
            </a:pPr>
            <a:r>
              <a:rPr lang="en-US" sz="1600" dirty="0">
                <a:solidFill>
                  <a:prstClr val="black"/>
                </a:solidFill>
                <a:latin typeface="Seaford" panose="00000500000000000000" pitchFamily="2" charset="0"/>
              </a:rPr>
              <a:t>OHCA has not provided rationale for immediate implementation of a 3% target and holding it constant</a:t>
            </a:r>
          </a:p>
          <a:p>
            <a:pPr>
              <a:spcAft>
                <a:spcPts val="600"/>
              </a:spcAft>
              <a:defRPr/>
            </a:pPr>
            <a:r>
              <a:rPr lang="en-US" sz="1600" b="1" u="sng" dirty="0">
                <a:solidFill>
                  <a:prstClr val="black"/>
                </a:solidFill>
                <a:latin typeface="Seaford" panose="00000500000000000000" pitchFamily="2" charset="0"/>
              </a:rPr>
              <a:t>Volume Growth:</a:t>
            </a:r>
          </a:p>
          <a:p>
            <a:pPr marL="285750" indent="-285750">
              <a:spcAft>
                <a:spcPts val="600"/>
              </a:spcAft>
              <a:buFont typeface="Arial" panose="020B0604020202020204" pitchFamily="34" charset="0"/>
              <a:buChar char="•"/>
              <a:defRPr/>
            </a:pPr>
            <a:r>
              <a:rPr lang="en-US" sz="1600" dirty="0">
                <a:solidFill>
                  <a:prstClr val="black"/>
                </a:solidFill>
                <a:latin typeface="Seaford" panose="00000500000000000000" pitchFamily="2" charset="0"/>
              </a:rPr>
              <a:t>If hospital revenue increases are primarily volume-driven and patient cost per case is flat or below the cost target, would this result in a penalty?</a:t>
            </a:r>
          </a:p>
        </p:txBody>
      </p:sp>
      <p:sp>
        <p:nvSpPr>
          <p:cNvPr id="5" name="Rectangle 4">
            <a:extLst>
              <a:ext uri="{FF2B5EF4-FFF2-40B4-BE49-F238E27FC236}">
                <a16:creationId xmlns:a16="http://schemas.microsoft.com/office/drawing/2014/main" id="{50FD10A4-8362-4681-850E-F4D721408E24}"/>
              </a:ext>
            </a:extLst>
          </p:cNvPr>
          <p:cNvSpPr/>
          <p:nvPr/>
        </p:nvSpPr>
        <p:spPr>
          <a:xfrm>
            <a:off x="583921" y="5336698"/>
            <a:ext cx="11024157" cy="731520"/>
          </a:xfrm>
          <a:prstGeom prst="rect">
            <a:avLst/>
          </a:prstGeom>
          <a:solidFill>
            <a:schemeClr val="accent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3% is too low, and CHA analysis of cost growth drivers should be used to estimate an appropriate target</a:t>
            </a:r>
            <a:endParaRPr kumimoji="0" lang="en-US" b="1" i="0" u="none" strike="noStrike" kern="1200" cap="none" spc="0" normalizeH="0" baseline="0" noProof="0" dirty="0">
              <a:ln>
                <a:noFill/>
              </a:ln>
              <a:solidFill>
                <a:prstClr val="white"/>
              </a:solidFill>
              <a:effectLst/>
              <a:uLnTx/>
              <a:uFillTx/>
              <a:latin typeface="Seaford" panose="00000500000000000000" pitchFamily="2" charset="0"/>
            </a:endParaRPr>
          </a:p>
        </p:txBody>
      </p:sp>
    </p:spTree>
    <p:extLst>
      <p:ext uri="{BB962C8B-B14F-4D97-AF65-F5344CB8AC3E}">
        <p14:creationId xmlns:p14="http://schemas.microsoft.com/office/powerpoint/2010/main" val="6036729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4332-50D0-14CF-3943-445B56A10BAA}"/>
              </a:ext>
            </a:extLst>
          </p:cNvPr>
          <p:cNvSpPr>
            <a:spLocks noGrp="1"/>
          </p:cNvSpPr>
          <p:nvPr>
            <p:ph type="title"/>
          </p:nvPr>
        </p:nvSpPr>
        <p:spPr/>
        <p:txBody>
          <a:bodyPr/>
          <a:lstStyle/>
          <a:p>
            <a:r>
              <a:rPr lang="en-US" dirty="0"/>
              <a:t>Board of Directors</a:t>
            </a:r>
          </a:p>
        </p:txBody>
      </p:sp>
      <p:sp>
        <p:nvSpPr>
          <p:cNvPr id="4" name="Content Placeholder 3">
            <a:extLst>
              <a:ext uri="{FF2B5EF4-FFF2-40B4-BE49-F238E27FC236}">
                <a16:creationId xmlns:a16="http://schemas.microsoft.com/office/drawing/2014/main" id="{A8EF5C7C-0417-D31B-CBC2-08AC58D99640}"/>
              </a:ext>
            </a:extLst>
          </p:cNvPr>
          <p:cNvSpPr>
            <a:spLocks noGrp="1"/>
          </p:cNvSpPr>
          <p:nvPr>
            <p:ph sz="half" idx="13"/>
          </p:nvPr>
        </p:nvSpPr>
        <p:spPr>
          <a:xfrm>
            <a:off x="579436" y="922507"/>
            <a:ext cx="11033124" cy="4686300"/>
          </a:xfrm>
        </p:spPr>
        <p:txBody>
          <a:bodyPr/>
          <a:lstStyle/>
          <a:p>
            <a:pPr marL="457200" lvl="1" indent="0">
              <a:lnSpc>
                <a:spcPct val="107000"/>
              </a:lnSpc>
              <a:buNone/>
            </a:pPr>
            <a:endParaRPr lang="en-US" sz="2400" b="1" dirty="0">
              <a:effectLst/>
              <a:latin typeface="Seaford" panose="020B050203030302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Dr. David Carlisle</a:t>
            </a:r>
            <a:r>
              <a:rPr lang="en-US" sz="2400" dirty="0">
                <a:effectLst/>
                <a:latin typeface="Seaford" panose="020B0502030303020204" pitchFamily="34" charset="0"/>
                <a:ea typeface="Calibri" panose="020F0502020204030204" pitchFamily="34" charset="0"/>
                <a:cs typeface="Times New Roman" panose="02020603050405020304" pitchFamily="18" charset="0"/>
              </a:rPr>
              <a:t> – President and CEO of Charles R. Drew University of Medicine and Science (Governor appointee)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Dr. Mark </a:t>
            </a:r>
            <a:r>
              <a:rPr lang="en-US" sz="2400" b="1" dirty="0" err="1">
                <a:effectLst/>
                <a:latin typeface="Seaford" panose="020B0502030303020204" pitchFamily="34" charset="0"/>
                <a:ea typeface="Calibri" panose="020F0502020204030204" pitchFamily="34" charset="0"/>
                <a:cs typeface="Times New Roman" panose="02020603050405020304" pitchFamily="18" charset="0"/>
              </a:rPr>
              <a:t>Ghaly</a:t>
            </a:r>
            <a:r>
              <a:rPr lang="en-US" sz="2400" dirty="0">
                <a:effectLst/>
                <a:latin typeface="Seaford" panose="020B0502030303020204" pitchFamily="34" charset="0"/>
                <a:ea typeface="Calibri" panose="020F0502020204030204" pitchFamily="34" charset="0"/>
                <a:cs typeface="Times New Roman" panose="02020603050405020304" pitchFamily="18" charset="0"/>
              </a:rPr>
              <a:t> – CalHHS Secretary (ex officio, board chair)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Sandra Hernandez</a:t>
            </a:r>
            <a:r>
              <a:rPr lang="en-US" sz="2400" dirty="0">
                <a:effectLst/>
                <a:latin typeface="Seaford" panose="020B0502030303020204" pitchFamily="34" charset="0"/>
                <a:ea typeface="Calibri" panose="020F0502020204030204" pitchFamily="34" charset="0"/>
                <a:cs typeface="Times New Roman" panose="02020603050405020304" pitchFamily="18" charset="0"/>
              </a:rPr>
              <a:t> – President and CEO of CHCF (Governor appointee)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Richard Kronick</a:t>
            </a:r>
            <a:r>
              <a:rPr lang="en-US" sz="2400" dirty="0">
                <a:effectLst/>
                <a:latin typeface="Seaford" panose="020B0502030303020204" pitchFamily="34" charset="0"/>
                <a:ea typeface="Calibri" panose="020F0502020204030204" pitchFamily="34" charset="0"/>
                <a:cs typeface="Times New Roman" panose="02020603050405020304" pitchFamily="18" charset="0"/>
              </a:rPr>
              <a:t> – Professor, University of California, San Diego (Governor appointee)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Ian Lewis</a:t>
            </a:r>
            <a:r>
              <a:rPr lang="en-US" sz="2400" dirty="0">
                <a:effectLst/>
                <a:latin typeface="Seaford" panose="020B0502030303020204" pitchFamily="34" charset="0"/>
                <a:ea typeface="Calibri" panose="020F0502020204030204" pitchFamily="34" charset="0"/>
                <a:cs typeface="Times New Roman" panose="02020603050405020304" pitchFamily="18" charset="0"/>
              </a:rPr>
              <a:t> – NUHW Director of Research (Assembly appointee)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Elizabeth Mitchell</a:t>
            </a:r>
            <a:r>
              <a:rPr lang="en-US" sz="2400" dirty="0">
                <a:effectLst/>
                <a:latin typeface="Seaford" panose="020B0502030303020204" pitchFamily="34" charset="0"/>
                <a:ea typeface="Calibri" panose="020F0502020204030204" pitchFamily="34" charset="0"/>
                <a:cs typeface="Times New Roman" panose="02020603050405020304" pitchFamily="18" charset="0"/>
              </a:rPr>
              <a:t> – President and CEO of the Purchaser Business Group on Health (Governor appointee)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Don Moulds</a:t>
            </a:r>
            <a:r>
              <a:rPr lang="en-US" sz="2400" dirty="0">
                <a:effectLst/>
                <a:latin typeface="Seaford" panose="020B0502030303020204" pitchFamily="34" charset="0"/>
                <a:ea typeface="Calibri" panose="020F0502020204030204" pitchFamily="34" charset="0"/>
                <a:cs typeface="Times New Roman" panose="02020603050405020304" pitchFamily="18" charset="0"/>
              </a:rPr>
              <a:t> – CalPERS Chief Health Director (ex officio, nonvoting member)</a:t>
            </a:r>
          </a:p>
          <a:p>
            <a:pPr marL="457200" lvl="1" indent="0">
              <a:lnSpc>
                <a:spcPct val="107000"/>
              </a:lnSpc>
              <a:buNone/>
            </a:pPr>
            <a:r>
              <a:rPr lang="en-US" sz="2400" b="1" dirty="0">
                <a:effectLst/>
                <a:latin typeface="Seaford" panose="020B0502030303020204" pitchFamily="34" charset="0"/>
                <a:ea typeface="Calibri" panose="020F0502020204030204" pitchFamily="34" charset="0"/>
                <a:cs typeface="Times New Roman" panose="02020603050405020304" pitchFamily="18" charset="0"/>
              </a:rPr>
              <a:t>Dr. Richard Pan </a:t>
            </a:r>
            <a:r>
              <a:rPr lang="en-US" sz="2400" dirty="0">
                <a:effectLst/>
                <a:latin typeface="Seaford" panose="020B0502030303020204" pitchFamily="34" charset="0"/>
                <a:ea typeface="Calibri" panose="020F0502020204030204" pitchFamily="34" charset="0"/>
                <a:cs typeface="Times New Roman" panose="02020603050405020304" pitchFamily="18" charset="0"/>
              </a:rPr>
              <a:t>– former Senator (Senate appointment)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7879090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6583304-E57C-1716-E4A1-71DBA29C58D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8" imgH="278" progId="TCLayout.ActiveDocument.1">
                  <p:embed/>
                </p:oleObj>
              </mc:Choice>
              <mc:Fallback>
                <p:oleObj name="think-cell Slide" r:id="rId4" imgW="278" imgH="278" progId="TCLayout.ActiveDocument.1">
                  <p:embed/>
                  <p:pic>
                    <p:nvPicPr>
                      <p:cNvPr id="6" name="think-cell data - do not delete" hidden="1">
                        <a:extLst>
                          <a:ext uri="{FF2B5EF4-FFF2-40B4-BE49-F238E27FC236}">
                            <a16:creationId xmlns:a16="http://schemas.microsoft.com/office/drawing/2014/main" id="{D6583304-E57C-1716-E4A1-71DBA29C58D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Total Salaries, Total Fringe Benefits, Number of Employees, Number Beds)</a:t>
            </a:r>
          </a:p>
        </p:txBody>
      </p:sp>
      <p:sp>
        <p:nvSpPr>
          <p:cNvPr id="21" name="Title 10">
            <a:extLst>
              <a:ext uri="{FF2B5EF4-FFF2-40B4-BE49-F238E27FC236}">
                <a16:creationId xmlns:a16="http://schemas.microsoft.com/office/drawing/2014/main" id="{FE377796-C8A1-195F-A2C7-3D82AE81FB78}"/>
              </a:ext>
            </a:extLst>
          </p:cNvPr>
          <p:cNvSpPr>
            <a:spLocks noGrp="1"/>
          </p:cNvSpPr>
          <p:nvPr>
            <p:ph type="title"/>
          </p:nvPr>
        </p:nvSpPr>
        <p:spPr>
          <a:xfrm>
            <a:off x="0" y="14346"/>
            <a:ext cx="10443412" cy="808611"/>
          </a:xfrm>
        </p:spPr>
        <p:txBody>
          <a:bodyPr vert="horz"/>
          <a:lstStyle/>
          <a:p>
            <a:r>
              <a:rPr lang="en-US" sz="2800" dirty="0"/>
              <a:t>California Hospitals May Have Less Opportunity to </a:t>
            </a:r>
            <a:br>
              <a:rPr lang="en-US" sz="2800" dirty="0"/>
            </a:br>
            <a:r>
              <a:rPr lang="en-US" sz="2800" dirty="0"/>
              <a:t>Reduce Staffing Without Adverse Impacts</a:t>
            </a:r>
          </a:p>
        </p:txBody>
      </p:sp>
      <p:pic>
        <p:nvPicPr>
          <p:cNvPr id="28" name="Picture 27">
            <a:extLst>
              <a:ext uri="{FF2B5EF4-FFF2-40B4-BE49-F238E27FC236}">
                <a16:creationId xmlns:a16="http://schemas.microsoft.com/office/drawing/2014/main" id="{9FF62622-FAC0-72B6-E32A-DED1A10E31CC}"/>
              </a:ext>
            </a:extLst>
          </p:cNvPr>
          <p:cNvPicPr>
            <a:picLocks noChangeAspect="1"/>
          </p:cNvPicPr>
          <p:nvPr/>
        </p:nvPicPr>
        <p:blipFill>
          <a:blip r:embed="rId6"/>
          <a:stretch>
            <a:fillRect/>
          </a:stretch>
        </p:blipFill>
        <p:spPr>
          <a:xfrm>
            <a:off x="6326188" y="2765613"/>
            <a:ext cx="5294311" cy="1666877"/>
          </a:xfrm>
          <a:prstGeom prst="rect">
            <a:avLst/>
          </a:prstGeom>
        </p:spPr>
      </p:pic>
      <p:sp>
        <p:nvSpPr>
          <p:cNvPr id="30" name="Rectangle 29">
            <a:extLst>
              <a:ext uri="{FF2B5EF4-FFF2-40B4-BE49-F238E27FC236}">
                <a16:creationId xmlns:a16="http://schemas.microsoft.com/office/drawing/2014/main" id="{D673A272-074A-F63F-B1E1-F2DB3E8C310B}"/>
              </a:ext>
            </a:extLst>
          </p:cNvPr>
          <p:cNvSpPr/>
          <p:nvPr/>
        </p:nvSpPr>
        <p:spPr>
          <a:xfrm>
            <a:off x="573509" y="5280496"/>
            <a:ext cx="11217437" cy="817312"/>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defRPr/>
            </a:pPr>
            <a:r>
              <a:rPr lang="en-US" b="1" dirty="0">
                <a:solidFill>
                  <a:schemeClr val="bg1"/>
                </a:solidFill>
                <a:latin typeface="Seaford" panose="00000500000000000000" pitchFamily="2" charset="0"/>
              </a:rPr>
              <a:t>California hospitals pay more in labor expenses per employee and they may not have the ability to reduce labor to the extent of other cost target states given that </a:t>
            </a:r>
            <a:r>
              <a:rPr lang="en-US" b="1" u="sng" dirty="0">
                <a:solidFill>
                  <a:schemeClr val="bg1"/>
                </a:solidFill>
                <a:latin typeface="Seaford" panose="00000500000000000000" pitchFamily="2" charset="0"/>
              </a:rPr>
              <a:t>staffing is lower by 1.1 employees per bed</a:t>
            </a:r>
            <a:r>
              <a:rPr lang="en-US" b="1" dirty="0">
                <a:solidFill>
                  <a:schemeClr val="bg1"/>
                </a:solidFill>
                <a:latin typeface="Seaford" panose="00000500000000000000" pitchFamily="2" charset="0"/>
              </a:rPr>
              <a:t> in comparison</a:t>
            </a:r>
          </a:p>
        </p:txBody>
      </p:sp>
      <p:pic>
        <p:nvPicPr>
          <p:cNvPr id="5" name="Picture 4">
            <a:extLst>
              <a:ext uri="{FF2B5EF4-FFF2-40B4-BE49-F238E27FC236}">
                <a16:creationId xmlns:a16="http://schemas.microsoft.com/office/drawing/2014/main" id="{21C728B3-75F9-EB78-8F17-AA3B434149BC}"/>
              </a:ext>
            </a:extLst>
          </p:cNvPr>
          <p:cNvPicPr>
            <a:picLocks noChangeAspect="1"/>
          </p:cNvPicPr>
          <p:nvPr/>
        </p:nvPicPr>
        <p:blipFill>
          <a:blip r:embed="rId7"/>
          <a:stretch>
            <a:fillRect/>
          </a:stretch>
        </p:blipFill>
        <p:spPr>
          <a:xfrm>
            <a:off x="575766" y="2773470"/>
            <a:ext cx="5301159" cy="1617555"/>
          </a:xfrm>
          <a:prstGeom prst="rect">
            <a:avLst/>
          </a:prstGeom>
        </p:spPr>
      </p:pic>
      <p:sp>
        <p:nvSpPr>
          <p:cNvPr id="7" name="TextBox 6">
            <a:extLst>
              <a:ext uri="{FF2B5EF4-FFF2-40B4-BE49-F238E27FC236}">
                <a16:creationId xmlns:a16="http://schemas.microsoft.com/office/drawing/2014/main" id="{70D164F8-83E7-75FF-5659-38332406CC91}"/>
              </a:ext>
            </a:extLst>
          </p:cNvPr>
          <p:cNvSpPr txBox="1"/>
          <p:nvPr/>
        </p:nvSpPr>
        <p:spPr>
          <a:xfrm>
            <a:off x="566242" y="4485071"/>
            <a:ext cx="3579142" cy="215444"/>
          </a:xfrm>
          <a:prstGeom prst="rect">
            <a:avLst/>
          </a:prstGeom>
          <a:noFill/>
        </p:spPr>
        <p:txBody>
          <a:bodyPr wrap="square" rtlCol="0">
            <a:spAutoFit/>
          </a:bodyPr>
          <a:lstStyle/>
          <a:p>
            <a:r>
              <a:rPr lang="en-US" sz="800" dirty="0"/>
              <a:t>*Employees based on </a:t>
            </a:r>
            <a:r>
              <a:rPr lang="en-US" sz="800" i="1" dirty="0"/>
              <a:t>paid </a:t>
            </a:r>
            <a:r>
              <a:rPr lang="en-US" sz="800" dirty="0"/>
              <a:t>hours</a:t>
            </a:r>
          </a:p>
        </p:txBody>
      </p:sp>
      <p:sp>
        <p:nvSpPr>
          <p:cNvPr id="11" name="TextBox 10">
            <a:extLst>
              <a:ext uri="{FF2B5EF4-FFF2-40B4-BE49-F238E27FC236}">
                <a16:creationId xmlns:a16="http://schemas.microsoft.com/office/drawing/2014/main" id="{6DCF43C5-297A-4A5F-6B89-3F8934A03086}"/>
              </a:ext>
            </a:extLst>
          </p:cNvPr>
          <p:cNvSpPr txBox="1"/>
          <p:nvPr/>
        </p:nvSpPr>
        <p:spPr>
          <a:xfrm>
            <a:off x="6288262" y="4486081"/>
            <a:ext cx="2636167" cy="215444"/>
          </a:xfrm>
          <a:prstGeom prst="rect">
            <a:avLst/>
          </a:prstGeom>
          <a:noFill/>
        </p:spPr>
        <p:txBody>
          <a:bodyPr wrap="square" rtlCol="0">
            <a:spAutoFit/>
          </a:bodyPr>
          <a:lstStyle/>
          <a:p>
            <a:r>
              <a:rPr lang="en-US" sz="800" dirty="0"/>
              <a:t>*Beds recorded in HCRIS data are </a:t>
            </a:r>
            <a:r>
              <a:rPr lang="en-US" sz="800" i="1" dirty="0"/>
              <a:t>staffed</a:t>
            </a:r>
            <a:r>
              <a:rPr lang="en-US" sz="800" dirty="0"/>
              <a:t> beds</a:t>
            </a:r>
          </a:p>
        </p:txBody>
      </p:sp>
      <p:sp>
        <p:nvSpPr>
          <p:cNvPr id="17" name="TextBox 16">
            <a:extLst>
              <a:ext uri="{FF2B5EF4-FFF2-40B4-BE49-F238E27FC236}">
                <a16:creationId xmlns:a16="http://schemas.microsoft.com/office/drawing/2014/main" id="{4C6EA858-B332-DC76-E574-1F33E41F4809}"/>
              </a:ext>
            </a:extLst>
          </p:cNvPr>
          <p:cNvSpPr txBox="1"/>
          <p:nvPr/>
        </p:nvSpPr>
        <p:spPr>
          <a:xfrm>
            <a:off x="571500" y="1182423"/>
            <a:ext cx="11033125" cy="646331"/>
          </a:xfrm>
          <a:prstGeom prst="rect">
            <a:avLst/>
          </a:prstGeom>
          <a:noFill/>
        </p:spPr>
        <p:txBody>
          <a:bodyPr wrap="square">
            <a:spAutoFit/>
          </a:bodyPr>
          <a:lstStyle/>
          <a:p>
            <a:r>
              <a:rPr lang="en-US" dirty="0">
                <a:solidFill>
                  <a:prstClr val="black"/>
                </a:solidFill>
                <a:latin typeface="Seaford" panose="00000500000000000000" pitchFamily="2" charset="0"/>
              </a:rPr>
              <a:t>On average, California’s price parity for goods and services is 11% higher than the nation, which contributes to hospital labor costs being 28% higher than the national average on a per employee basis</a:t>
            </a:r>
            <a:endParaRPr lang="en-US" dirty="0">
              <a:latin typeface="Seaford" panose="00000500000000000000" pitchFamily="2" charset="0"/>
            </a:endParaRPr>
          </a:p>
        </p:txBody>
      </p:sp>
      <p:sp>
        <p:nvSpPr>
          <p:cNvPr id="22" name="Rectangle 21">
            <a:extLst>
              <a:ext uri="{FF2B5EF4-FFF2-40B4-BE49-F238E27FC236}">
                <a16:creationId xmlns:a16="http://schemas.microsoft.com/office/drawing/2014/main" id="{9CC77AB4-30FD-B6EA-F452-2BE960EC666F}"/>
              </a:ext>
            </a:extLst>
          </p:cNvPr>
          <p:cNvSpPr/>
          <p:nvPr/>
        </p:nvSpPr>
        <p:spPr>
          <a:xfrm>
            <a:off x="571501" y="2042092"/>
            <a:ext cx="5295900" cy="646959"/>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Salaries &amp; Benefits per Employee </a:t>
            </a:r>
            <a:r>
              <a:rPr lang="en-US" sz="1600" b="1" baseline="30000" dirty="0"/>
              <a:t>(1)</a:t>
            </a:r>
          </a:p>
        </p:txBody>
      </p:sp>
      <p:sp>
        <p:nvSpPr>
          <p:cNvPr id="23" name="Rectangle 22">
            <a:extLst>
              <a:ext uri="{FF2B5EF4-FFF2-40B4-BE49-F238E27FC236}">
                <a16:creationId xmlns:a16="http://schemas.microsoft.com/office/drawing/2014/main" id="{669DA496-AA96-2276-2FF4-D735F0443B7F}"/>
              </a:ext>
            </a:extLst>
          </p:cNvPr>
          <p:cNvSpPr/>
          <p:nvPr/>
        </p:nvSpPr>
        <p:spPr>
          <a:xfrm>
            <a:off x="6326188" y="2042091"/>
            <a:ext cx="5294311" cy="646959"/>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Employees per Bed </a:t>
            </a:r>
            <a:r>
              <a:rPr lang="en-US" sz="1600" b="1" baseline="30000" dirty="0"/>
              <a:t>(1)</a:t>
            </a:r>
          </a:p>
        </p:txBody>
      </p:sp>
    </p:spTree>
    <p:extLst>
      <p:ext uri="{BB962C8B-B14F-4D97-AF65-F5344CB8AC3E}">
        <p14:creationId xmlns:p14="http://schemas.microsoft.com/office/powerpoint/2010/main" val="37778117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BF0C0512-B56B-4680-7F6A-8A2F3C0F04F4}"/>
              </a:ext>
            </a:extLst>
          </p:cNvPr>
          <p:cNvPicPr>
            <a:picLocks noChangeAspect="1"/>
          </p:cNvPicPr>
          <p:nvPr/>
        </p:nvPicPr>
        <p:blipFill>
          <a:blip r:embed="rId4"/>
          <a:stretch>
            <a:fillRect/>
          </a:stretch>
        </p:blipFill>
        <p:spPr>
          <a:xfrm>
            <a:off x="579445" y="2386849"/>
            <a:ext cx="10117577" cy="2231015"/>
          </a:xfrm>
          <a:prstGeom prst="rect">
            <a:avLst/>
          </a:prstGeom>
        </p:spPr>
      </p:pic>
      <p:graphicFrame>
        <p:nvGraphicFramePr>
          <p:cNvPr id="25" name="think-cell data - do not delete" hidden="1">
            <a:extLst>
              <a:ext uri="{FF2B5EF4-FFF2-40B4-BE49-F238E27FC236}">
                <a16:creationId xmlns:a16="http://schemas.microsoft.com/office/drawing/2014/main" id="{53F0EB32-D279-C75C-53EB-5191B427D45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25" name="think-cell data - do not delete" hidden="1">
                        <a:extLst>
                          <a:ext uri="{FF2B5EF4-FFF2-40B4-BE49-F238E27FC236}">
                            <a16:creationId xmlns:a16="http://schemas.microsoft.com/office/drawing/2014/main" id="{53F0EB32-D279-C75C-53EB-5191B427D45B}"/>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cxnSp>
        <p:nvCxnSpPr>
          <p:cNvPr id="10" name="Straight Connector 9">
            <a:extLst>
              <a:ext uri="{FF2B5EF4-FFF2-40B4-BE49-F238E27FC236}">
                <a16:creationId xmlns:a16="http://schemas.microsoft.com/office/drawing/2014/main" id="{677CECAE-D4EB-3813-FD82-3C52CB95B0C5}"/>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7EBD423-D957-D5A4-F888-B1274DC55839}"/>
              </a:ext>
            </a:extLst>
          </p:cNvPr>
          <p:cNvSpPr>
            <a:spLocks noGrp="1"/>
          </p:cNvSpPr>
          <p:nvPr>
            <p:ph type="title"/>
          </p:nvPr>
        </p:nvSpPr>
        <p:spPr/>
        <p:txBody>
          <a:bodyPr vert="horz"/>
          <a:lstStyle/>
          <a:p>
            <a:r>
              <a:rPr lang="en-US" dirty="0"/>
              <a:t>Seismic Investment Would Delay Necessary </a:t>
            </a:r>
            <a:br>
              <a:rPr lang="en-US" dirty="0"/>
            </a:br>
            <a:r>
              <a:rPr lang="en-US" dirty="0"/>
              <a:t>Investments in Access and Patient Care</a:t>
            </a:r>
          </a:p>
        </p:txBody>
      </p:sp>
      <p:sp>
        <p:nvSpPr>
          <p:cNvPr id="3" name="Footer Placeholder 2">
            <a:extLst>
              <a:ext uri="{FF2B5EF4-FFF2-40B4-BE49-F238E27FC236}">
                <a16:creationId xmlns:a16="http://schemas.microsoft.com/office/drawing/2014/main" id="{937AE38B-CB29-415E-ACEE-426F51E4646E}"/>
              </a:ext>
            </a:extLst>
          </p:cNvPr>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rPr>
              <a:t>CALIFORNIA HOSPITAL ASSOCIATION</a:t>
            </a:r>
          </a:p>
        </p:txBody>
      </p:sp>
      <p:sp>
        <p:nvSpPr>
          <p:cNvPr id="4" name="Slide Number Placeholder 3">
            <a:extLst>
              <a:ext uri="{FF2B5EF4-FFF2-40B4-BE49-F238E27FC236}">
                <a16:creationId xmlns:a16="http://schemas.microsoft.com/office/drawing/2014/main" id="{BEAF4E93-5CBF-10D6-895F-9DA65E8660C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F27E2F-9BA8-EA44-97EA-98E8CF67F8E7}" type="slidenum">
              <a:rPr kumimoji="0" lang="en-US" sz="600" b="0" i="0" u="none" strike="noStrike" kern="1200" cap="none" spc="0" normalizeH="0" baseline="0" noProof="0" smtClean="0">
                <a:ln>
                  <a:noFill/>
                </a:ln>
                <a:solidFill>
                  <a:prstClr val="black">
                    <a:tint val="75000"/>
                  </a:prstClr>
                </a:solidFill>
                <a:effectLst/>
                <a:uLnTx/>
                <a:uFillTx/>
                <a:latin typeface="Seaford" panose="020B0502030303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600" b="0" i="0" u="none" strike="noStrike" kern="1200" cap="none" spc="0" normalizeH="0" baseline="0" noProof="0" dirty="0">
              <a:ln>
                <a:noFill/>
              </a:ln>
              <a:solidFill>
                <a:prstClr val="black">
                  <a:tint val="75000"/>
                </a:prstClr>
              </a:solidFill>
              <a:effectLst/>
              <a:uLnTx/>
              <a:uFillTx/>
              <a:latin typeface="Seaford" panose="020B0502030303020204" pitchFamily="34" charset="0"/>
              <a:ea typeface="+mn-ea"/>
              <a:cs typeface="+mn-cs"/>
            </a:endParaRPr>
          </a:p>
        </p:txBody>
      </p:sp>
      <p:sp>
        <p:nvSpPr>
          <p:cNvPr id="8" name="TextBox 7">
            <a:extLst>
              <a:ext uri="{FF2B5EF4-FFF2-40B4-BE49-F238E27FC236}">
                <a16:creationId xmlns:a16="http://schemas.microsoft.com/office/drawing/2014/main" id="{F538547F-C276-865F-1B30-57DEFB6719EF}"/>
              </a:ext>
            </a:extLst>
          </p:cNvPr>
          <p:cNvSpPr txBox="1"/>
          <p:nvPr/>
        </p:nvSpPr>
        <p:spPr>
          <a:xfrm>
            <a:off x="697345" y="6407298"/>
            <a:ext cx="10540498" cy="200055"/>
          </a:xfrm>
          <a:prstGeom prst="rect">
            <a:avLst/>
          </a:prstGeom>
          <a:noFill/>
        </p:spPr>
        <p:txBody>
          <a:bodyPr wrap="square" rtlCol="0">
            <a:spAutoFit/>
          </a:bodyPr>
          <a:lstStyle/>
          <a:p>
            <a:r>
              <a:rPr lang="en-US" sz="700" dirty="0"/>
              <a:t>Sources – (1) HCRIS Medicare Cost Report Data (Fields – Buildings Fixed Assets, Fixed Equipment, Major Moveable Equipment, Capital Expenditure) </a:t>
            </a:r>
          </a:p>
        </p:txBody>
      </p:sp>
      <p:sp>
        <p:nvSpPr>
          <p:cNvPr id="6" name="Rectangle 5">
            <a:extLst>
              <a:ext uri="{FF2B5EF4-FFF2-40B4-BE49-F238E27FC236}">
                <a16:creationId xmlns:a16="http://schemas.microsoft.com/office/drawing/2014/main" id="{E6BD021D-CAB4-A7F1-D7D3-39593272D99A}"/>
              </a:ext>
            </a:extLst>
          </p:cNvPr>
          <p:cNvSpPr/>
          <p:nvPr/>
        </p:nvSpPr>
        <p:spPr>
          <a:xfrm>
            <a:off x="562844" y="1061832"/>
            <a:ext cx="10972800" cy="25661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defRPr/>
            </a:pPr>
            <a:r>
              <a:rPr lang="en-US" dirty="0">
                <a:solidFill>
                  <a:prstClr val="black"/>
                </a:solidFill>
                <a:latin typeface="Seaford" panose="00000500000000000000" pitchFamily="2" charset="0"/>
              </a:rPr>
              <a:t>As of 2022, the majority of CA hospital capital expenditure (58.4%) is invested into buildings PP&amp;E, which is higher than the national average of 35.6%</a:t>
            </a:r>
          </a:p>
          <a:p>
            <a:pPr marL="285750" indent="-285750">
              <a:spcAft>
                <a:spcPts val="600"/>
              </a:spcAft>
              <a:buFont typeface="Arial" panose="020B0604020202020204" pitchFamily="34" charset="0"/>
              <a:buChar char="•"/>
              <a:defRPr/>
            </a:pPr>
            <a:endParaRPr kumimoji="0" lang="en-US" sz="140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3" name="Rectangle 12">
            <a:extLst>
              <a:ext uri="{FF2B5EF4-FFF2-40B4-BE49-F238E27FC236}">
                <a16:creationId xmlns:a16="http://schemas.microsoft.com/office/drawing/2014/main" id="{5888D1C8-EAAF-BAFF-41C2-CA48640948D9}"/>
              </a:ext>
            </a:extLst>
          </p:cNvPr>
          <p:cNvSpPr/>
          <p:nvPr/>
        </p:nvSpPr>
        <p:spPr>
          <a:xfrm>
            <a:off x="579445" y="4846460"/>
            <a:ext cx="11025179" cy="113524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defRPr/>
            </a:pPr>
            <a:r>
              <a:rPr lang="en-US" sz="1600" b="1" dirty="0">
                <a:solidFill>
                  <a:schemeClr val="bg1"/>
                </a:solidFill>
                <a:latin typeface="Seaford" panose="00000500000000000000" pitchFamily="2" charset="0"/>
              </a:rPr>
              <a:t>Assuming no increase to total capital spend, estimated additional investment of $2.7B would </a:t>
            </a:r>
            <a:r>
              <a:rPr lang="en-US" sz="1600" b="1" u="sng" dirty="0">
                <a:solidFill>
                  <a:schemeClr val="bg1"/>
                </a:solidFill>
                <a:latin typeface="Seaford" panose="00000500000000000000" pitchFamily="2" charset="0"/>
              </a:rPr>
              <a:t>crowd out the ability to invest</a:t>
            </a:r>
            <a:r>
              <a:rPr lang="en-US" sz="1600" b="1" dirty="0">
                <a:solidFill>
                  <a:schemeClr val="bg1"/>
                </a:solidFill>
                <a:latin typeface="Seaford" panose="00000500000000000000" pitchFamily="2" charset="0"/>
              </a:rPr>
              <a:t> in improvements to </a:t>
            </a:r>
            <a:r>
              <a:rPr lang="en-US" sz="1600" b="1" u="sng" dirty="0">
                <a:solidFill>
                  <a:schemeClr val="bg1"/>
                </a:solidFill>
                <a:latin typeface="Seaford" panose="00000500000000000000" pitchFamily="2" charset="0"/>
              </a:rPr>
              <a:t>patient care and access</a:t>
            </a:r>
          </a:p>
          <a:p>
            <a:pPr>
              <a:spcAft>
                <a:spcPts val="1200"/>
              </a:spcAft>
              <a:defRPr/>
            </a:pPr>
            <a:r>
              <a:rPr lang="en-US" sz="1600" b="1" dirty="0">
                <a:solidFill>
                  <a:schemeClr val="bg1"/>
                </a:solidFill>
                <a:latin typeface="Seaford" panose="00000500000000000000" pitchFamily="2" charset="0"/>
              </a:rPr>
              <a:t>A 3% cost target would make it </a:t>
            </a:r>
            <a:r>
              <a:rPr lang="en-US" sz="1600" b="1" u="sng" dirty="0">
                <a:solidFill>
                  <a:schemeClr val="bg1"/>
                </a:solidFill>
                <a:latin typeface="Seaford" panose="00000500000000000000" pitchFamily="2" charset="0"/>
              </a:rPr>
              <a:t>increasingly difficult to generate capital</a:t>
            </a:r>
            <a:r>
              <a:rPr lang="en-US" sz="1600" b="1" dirty="0">
                <a:solidFill>
                  <a:schemeClr val="bg1"/>
                </a:solidFill>
                <a:latin typeface="Seaford" panose="00000500000000000000" pitchFamily="2" charset="0"/>
              </a:rPr>
              <a:t>, especially given historical operating performance and balance sheet conditions of California hospitals </a:t>
            </a:r>
          </a:p>
        </p:txBody>
      </p:sp>
      <p:sp>
        <p:nvSpPr>
          <p:cNvPr id="16" name="Rectangle 15">
            <a:extLst>
              <a:ext uri="{FF2B5EF4-FFF2-40B4-BE49-F238E27FC236}">
                <a16:creationId xmlns:a16="http://schemas.microsoft.com/office/drawing/2014/main" id="{B9268BCF-AAEC-962E-F2A3-54AB3A102EF3}"/>
              </a:ext>
            </a:extLst>
          </p:cNvPr>
          <p:cNvSpPr/>
          <p:nvPr/>
        </p:nvSpPr>
        <p:spPr>
          <a:xfrm>
            <a:off x="579445" y="1685438"/>
            <a:ext cx="7259630" cy="64008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California Estimated Annual Compliance Spend ($Ms) </a:t>
            </a:r>
            <a:r>
              <a:rPr lang="en-US" sz="1600" b="1" baseline="30000" dirty="0"/>
              <a:t>(2)</a:t>
            </a:r>
          </a:p>
        </p:txBody>
      </p:sp>
      <p:sp>
        <p:nvSpPr>
          <p:cNvPr id="5" name="Rectangle 4">
            <a:extLst>
              <a:ext uri="{FF2B5EF4-FFF2-40B4-BE49-F238E27FC236}">
                <a16:creationId xmlns:a16="http://schemas.microsoft.com/office/drawing/2014/main" id="{01F26B51-FCCF-DECB-3C32-738134EA9F04}"/>
              </a:ext>
            </a:extLst>
          </p:cNvPr>
          <p:cNvSpPr/>
          <p:nvPr/>
        </p:nvSpPr>
        <p:spPr>
          <a:xfrm>
            <a:off x="5131477" y="3095336"/>
            <a:ext cx="1043169" cy="242639"/>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FA187AC7-B6D1-ECAA-A9C0-5D3D3B5584BE}"/>
              </a:ext>
            </a:extLst>
          </p:cNvPr>
          <p:cNvSpPr/>
          <p:nvPr/>
        </p:nvSpPr>
        <p:spPr>
          <a:xfrm>
            <a:off x="8057702" y="1685438"/>
            <a:ext cx="3017320" cy="633300"/>
          </a:xfrm>
          <a:prstGeom prst="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 of Total Capital Expenditure (2022) </a:t>
            </a:r>
            <a:r>
              <a:rPr lang="en-US" sz="1600" b="1" baseline="30000" dirty="0"/>
              <a:t>(1)</a:t>
            </a:r>
          </a:p>
        </p:txBody>
      </p:sp>
      <p:sp>
        <p:nvSpPr>
          <p:cNvPr id="15" name="Rectangle 14">
            <a:extLst>
              <a:ext uri="{FF2B5EF4-FFF2-40B4-BE49-F238E27FC236}">
                <a16:creationId xmlns:a16="http://schemas.microsoft.com/office/drawing/2014/main" id="{E6F4D668-8AEF-54E1-B76C-ACF5CD79573C}"/>
              </a:ext>
            </a:extLst>
          </p:cNvPr>
          <p:cNvSpPr/>
          <p:nvPr/>
        </p:nvSpPr>
        <p:spPr>
          <a:xfrm>
            <a:off x="6847920" y="4397708"/>
            <a:ext cx="848279" cy="220156"/>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FA8E695F-3D46-B41E-1D57-B600DB129B9E}"/>
              </a:ext>
            </a:extLst>
          </p:cNvPr>
          <p:cNvSpPr/>
          <p:nvPr/>
        </p:nvSpPr>
        <p:spPr>
          <a:xfrm>
            <a:off x="8515347" y="3093539"/>
            <a:ext cx="2198276" cy="242639"/>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Tree>
    <p:extLst>
      <p:ext uri="{BB962C8B-B14F-4D97-AF65-F5344CB8AC3E}">
        <p14:creationId xmlns:p14="http://schemas.microsoft.com/office/powerpoint/2010/main" val="2275919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181C7-7F8D-4106-C849-6AE988CD2387}"/>
              </a:ext>
            </a:extLst>
          </p:cNvPr>
          <p:cNvSpPr>
            <a:spLocks noGrp="1"/>
          </p:cNvSpPr>
          <p:nvPr>
            <p:ph type="title"/>
          </p:nvPr>
        </p:nvSpPr>
        <p:spPr/>
        <p:txBody>
          <a:bodyPr/>
          <a:lstStyle/>
          <a:p>
            <a:r>
              <a:rPr lang="en-US"/>
              <a:t>Potential Impact of a 3% Target on Revenue</a:t>
            </a:r>
          </a:p>
        </p:txBody>
      </p:sp>
      <p:grpSp>
        <p:nvGrpSpPr>
          <p:cNvPr id="3" name="Group 2">
            <a:extLst>
              <a:ext uri="{FF2B5EF4-FFF2-40B4-BE49-F238E27FC236}">
                <a16:creationId xmlns:a16="http://schemas.microsoft.com/office/drawing/2014/main" id="{3C37132D-0418-8B69-AA0C-178093920706}"/>
              </a:ext>
            </a:extLst>
          </p:cNvPr>
          <p:cNvGrpSpPr/>
          <p:nvPr/>
        </p:nvGrpSpPr>
        <p:grpSpPr>
          <a:xfrm>
            <a:off x="785669" y="1348902"/>
            <a:ext cx="10620661" cy="4954621"/>
            <a:chOff x="1422182" y="2605880"/>
            <a:chExt cx="7764495" cy="2955583"/>
          </a:xfrm>
        </p:grpSpPr>
        <p:graphicFrame>
          <p:nvGraphicFramePr>
            <p:cNvPr id="26" name="Chart 25">
              <a:extLst>
                <a:ext uri="{FF2B5EF4-FFF2-40B4-BE49-F238E27FC236}">
                  <a16:creationId xmlns:a16="http://schemas.microsoft.com/office/drawing/2014/main" id="{527FB157-6427-A978-59E7-31226530E629}"/>
                </a:ext>
              </a:extLst>
            </p:cNvPr>
            <p:cNvGraphicFramePr>
              <a:graphicFrameLocks/>
            </p:cNvGraphicFramePr>
            <p:nvPr/>
          </p:nvGraphicFramePr>
          <p:xfrm>
            <a:off x="1449477" y="2978912"/>
            <a:ext cx="7737199" cy="2582551"/>
          </p:xfrm>
          <a:graphic>
            <a:graphicData uri="http://schemas.openxmlformats.org/drawingml/2006/chart">
              <c:chart xmlns:c="http://schemas.openxmlformats.org/drawingml/2006/chart" xmlns:r="http://schemas.openxmlformats.org/officeDocument/2006/relationships" r:id="rId2"/>
            </a:graphicData>
          </a:graphic>
        </p:graphicFrame>
        <p:grpSp>
          <p:nvGrpSpPr>
            <p:cNvPr id="21" name="Group 20">
              <a:extLst>
                <a:ext uri="{FF2B5EF4-FFF2-40B4-BE49-F238E27FC236}">
                  <a16:creationId xmlns:a16="http://schemas.microsoft.com/office/drawing/2014/main" id="{778B4034-4FD2-23B2-DA30-1E8F3E0F0F60}"/>
                </a:ext>
              </a:extLst>
            </p:cNvPr>
            <p:cNvGrpSpPr/>
            <p:nvPr/>
          </p:nvGrpSpPr>
          <p:grpSpPr>
            <a:xfrm>
              <a:off x="6239687" y="3551674"/>
              <a:ext cx="1398894" cy="1444750"/>
              <a:chOff x="6703711" y="3212770"/>
              <a:chExt cx="1398894" cy="1444750"/>
            </a:xfrm>
          </p:grpSpPr>
          <p:cxnSp>
            <p:nvCxnSpPr>
              <p:cNvPr id="16" name="Straight Arrow Connector 15">
                <a:extLst>
                  <a:ext uri="{FF2B5EF4-FFF2-40B4-BE49-F238E27FC236}">
                    <a16:creationId xmlns:a16="http://schemas.microsoft.com/office/drawing/2014/main" id="{17F4CF9A-6DAD-A99D-6819-B7FB2B8C889D}"/>
                  </a:ext>
                </a:extLst>
              </p:cNvPr>
              <p:cNvCxnSpPr>
                <a:cxnSpLocks/>
              </p:cNvCxnSpPr>
              <p:nvPr/>
            </p:nvCxnSpPr>
            <p:spPr>
              <a:xfrm>
                <a:off x="7322022" y="3212770"/>
                <a:ext cx="0" cy="560410"/>
              </a:xfrm>
              <a:prstGeom prst="straightConnector1">
                <a:avLst/>
              </a:prstGeom>
              <a:ln w="12700">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FF85EDB7-DC91-588D-32B1-2F8D661057DD}"/>
                  </a:ext>
                </a:extLst>
              </p:cNvPr>
              <p:cNvSpPr txBox="1"/>
              <p:nvPr/>
            </p:nvSpPr>
            <p:spPr>
              <a:xfrm>
                <a:off x="6703711" y="3918856"/>
                <a:ext cx="1398894" cy="738664"/>
              </a:xfrm>
              <a:prstGeom prst="rect">
                <a:avLst/>
              </a:prstGeom>
              <a:noFill/>
            </p:spPr>
            <p:txBody>
              <a:bodyPr wrap="square" rtlCol="0">
                <a:spAutoFit/>
              </a:bodyPr>
              <a:lstStyle/>
              <a:p>
                <a:pPr algn="ctr"/>
                <a:r>
                  <a:rPr lang="en-US" sz="1400" b="1" dirty="0">
                    <a:solidFill>
                      <a:schemeClr val="accent6"/>
                    </a:solidFill>
                    <a:latin typeface="Seaford" panose="00000500000000000000" pitchFamily="2" charset="0"/>
                  </a:rPr>
                  <a:t>$20.7 Billion (12.4%) Difference</a:t>
                </a:r>
              </a:p>
            </p:txBody>
          </p:sp>
        </p:grpSp>
        <p:sp>
          <p:nvSpPr>
            <p:cNvPr id="22" name="TextBox 21">
              <a:extLst>
                <a:ext uri="{FF2B5EF4-FFF2-40B4-BE49-F238E27FC236}">
                  <a16:creationId xmlns:a16="http://schemas.microsoft.com/office/drawing/2014/main" id="{FD104FE4-5A96-A427-EA12-5BCE578801C7}"/>
                </a:ext>
              </a:extLst>
            </p:cNvPr>
            <p:cNvSpPr txBox="1"/>
            <p:nvPr/>
          </p:nvSpPr>
          <p:spPr>
            <a:xfrm rot="16200000">
              <a:off x="804160" y="3732071"/>
              <a:ext cx="1513043" cy="276999"/>
            </a:xfrm>
            <a:prstGeom prst="rect">
              <a:avLst/>
            </a:prstGeom>
            <a:noFill/>
          </p:spPr>
          <p:txBody>
            <a:bodyPr wrap="none" rtlCol="0">
              <a:spAutoFit/>
            </a:bodyPr>
            <a:lstStyle/>
            <a:p>
              <a:r>
                <a:rPr lang="en-US" sz="1200">
                  <a:latin typeface="Seaford" panose="00000500000000000000" pitchFamily="2" charset="0"/>
                </a:rPr>
                <a:t>Revenue in Billions</a:t>
              </a:r>
            </a:p>
          </p:txBody>
        </p:sp>
        <p:sp>
          <p:nvSpPr>
            <p:cNvPr id="24" name="Rectangle 23">
              <a:extLst>
                <a:ext uri="{FF2B5EF4-FFF2-40B4-BE49-F238E27FC236}">
                  <a16:creationId xmlns:a16="http://schemas.microsoft.com/office/drawing/2014/main" id="{C3FB847D-EEF3-A03D-0D52-948A1EB61A98}"/>
                </a:ext>
              </a:extLst>
            </p:cNvPr>
            <p:cNvSpPr/>
            <p:nvPr/>
          </p:nvSpPr>
          <p:spPr>
            <a:xfrm>
              <a:off x="1449478" y="2613546"/>
              <a:ext cx="7737199" cy="3616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047B187-C53A-3A08-B795-29114CDF041C}"/>
                </a:ext>
              </a:extLst>
            </p:cNvPr>
            <p:cNvSpPr txBox="1"/>
            <p:nvPr/>
          </p:nvSpPr>
          <p:spPr>
            <a:xfrm>
              <a:off x="1422182" y="2605880"/>
              <a:ext cx="5581656" cy="369332"/>
            </a:xfrm>
            <a:prstGeom prst="rect">
              <a:avLst/>
            </a:prstGeom>
            <a:noFill/>
          </p:spPr>
          <p:txBody>
            <a:bodyPr wrap="none" rtlCol="0">
              <a:spAutoFit/>
            </a:bodyPr>
            <a:lstStyle/>
            <a:p>
              <a:r>
                <a:rPr lang="en-US" b="1" dirty="0">
                  <a:solidFill>
                    <a:schemeClr val="accent1"/>
                  </a:solidFill>
                  <a:latin typeface="Seaford" panose="00000500000000000000" pitchFamily="2" charset="0"/>
                </a:rPr>
                <a:t>Hospital Net Patient Revenue Relative to 3% Target</a:t>
              </a:r>
            </a:p>
          </p:txBody>
        </p:sp>
      </p:grpSp>
      <p:sp>
        <p:nvSpPr>
          <p:cNvPr id="13" name="TextBox 12">
            <a:extLst>
              <a:ext uri="{FF2B5EF4-FFF2-40B4-BE49-F238E27FC236}">
                <a16:creationId xmlns:a16="http://schemas.microsoft.com/office/drawing/2014/main" id="{A1EA4879-A437-9ECA-1E0D-E2DC63050F03}"/>
              </a:ext>
            </a:extLst>
          </p:cNvPr>
          <p:cNvSpPr txBox="1"/>
          <p:nvPr/>
        </p:nvSpPr>
        <p:spPr>
          <a:xfrm>
            <a:off x="9172010" y="2749686"/>
            <a:ext cx="2120630" cy="261610"/>
          </a:xfrm>
          <a:prstGeom prst="rect">
            <a:avLst/>
          </a:prstGeom>
          <a:noFill/>
        </p:spPr>
        <p:txBody>
          <a:bodyPr wrap="square" rtlCol="0">
            <a:spAutoFit/>
          </a:bodyPr>
          <a:lstStyle/>
          <a:p>
            <a:pPr algn="ctr"/>
            <a:r>
              <a:rPr lang="en-US" sz="1100" b="1" dirty="0">
                <a:solidFill>
                  <a:schemeClr val="tx1">
                    <a:lumMod val="65000"/>
                    <a:lumOff val="35000"/>
                  </a:schemeClr>
                </a:solidFill>
                <a:latin typeface="Seaford" panose="020B0502030303020204" pitchFamily="34" charset="0"/>
              </a:rPr>
              <a:t>(5.5% annual average)</a:t>
            </a:r>
          </a:p>
        </p:txBody>
      </p:sp>
      <p:sp>
        <p:nvSpPr>
          <p:cNvPr id="4" name="TextBox 3">
            <a:extLst>
              <a:ext uri="{FF2B5EF4-FFF2-40B4-BE49-F238E27FC236}">
                <a16:creationId xmlns:a16="http://schemas.microsoft.com/office/drawing/2014/main" id="{FCE9C4B2-94AA-B861-53E2-CB623922C3F5}"/>
              </a:ext>
            </a:extLst>
          </p:cNvPr>
          <p:cNvSpPr txBox="1"/>
          <p:nvPr/>
        </p:nvSpPr>
        <p:spPr>
          <a:xfrm>
            <a:off x="697345" y="6407298"/>
            <a:ext cx="10540498" cy="200055"/>
          </a:xfrm>
          <a:prstGeom prst="rect">
            <a:avLst/>
          </a:prstGeom>
          <a:noFill/>
        </p:spPr>
        <p:txBody>
          <a:bodyPr wrap="square" rtlCol="0">
            <a:spAutoFit/>
          </a:bodyPr>
          <a:lstStyle/>
          <a:p>
            <a:r>
              <a:rPr lang="en-US" sz="700" dirty="0"/>
              <a:t>Sources – CHA analysis of California Department of Health Care Access and Information Annual Financial Disclosure Report Data</a:t>
            </a:r>
          </a:p>
        </p:txBody>
      </p:sp>
    </p:spTree>
    <p:extLst>
      <p:ext uri="{BB962C8B-B14F-4D97-AF65-F5344CB8AC3E}">
        <p14:creationId xmlns:p14="http://schemas.microsoft.com/office/powerpoint/2010/main" val="38526328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9DA7E-486A-73B5-CC69-1D9CF281738F}"/>
              </a:ext>
            </a:extLst>
          </p:cNvPr>
          <p:cNvSpPr>
            <a:spLocks noGrp="1"/>
          </p:cNvSpPr>
          <p:nvPr>
            <p:ph type="title"/>
          </p:nvPr>
        </p:nvSpPr>
        <p:spPr/>
        <p:txBody>
          <a:bodyPr/>
          <a:lstStyle/>
          <a:p>
            <a:r>
              <a:rPr lang="en-US" dirty="0"/>
              <a:t>Foregone Revenues Will Lead to Expense Reductions</a:t>
            </a:r>
          </a:p>
        </p:txBody>
      </p:sp>
      <p:sp>
        <p:nvSpPr>
          <p:cNvPr id="6" name="Content Placeholder 3">
            <a:extLst>
              <a:ext uri="{FF2B5EF4-FFF2-40B4-BE49-F238E27FC236}">
                <a16:creationId xmlns:a16="http://schemas.microsoft.com/office/drawing/2014/main" id="{5B0CDD04-A4C5-6775-1B3E-57FED1736C58}"/>
              </a:ext>
            </a:extLst>
          </p:cNvPr>
          <p:cNvSpPr txBox="1">
            <a:spLocks/>
          </p:cNvSpPr>
          <p:nvPr/>
        </p:nvSpPr>
        <p:spPr>
          <a:xfrm>
            <a:off x="219876" y="1424672"/>
            <a:ext cx="11517549" cy="4423704"/>
          </a:xfrm>
          <a:prstGeom prst="rect">
            <a:avLst/>
          </a:prstGeom>
        </p:spPr>
        <p:txBody>
          <a:bodyPr vert="horz" wrap="square" lIns="0" tIns="0" rIns="91440" bIns="45720" rtlCol="0">
            <a:noAutofit/>
          </a:bodyPr>
          <a:lstStyle>
            <a:lvl1pPr marL="0" indent="0" algn="l" defTabSz="914400" rtl="0" eaLnBrk="1" latinLnBrk="0" hangingPunct="1">
              <a:lnSpc>
                <a:spcPct val="90000"/>
              </a:lnSpc>
              <a:spcBef>
                <a:spcPts val="0"/>
              </a:spcBef>
              <a:spcAft>
                <a:spcPts val="600"/>
              </a:spcAft>
              <a:buFontTx/>
              <a:buNone/>
              <a:defRPr sz="2300" b="0" i="0" kern="1200">
                <a:solidFill>
                  <a:schemeClr val="tx1"/>
                </a:solidFill>
                <a:latin typeface="Seaford" panose="020B0502030303020204" pitchFamily="34" charset="0"/>
                <a:ea typeface="+mn-ea"/>
                <a:cs typeface="Arial" panose="020B0604020202020204" pitchFamily="34" charset="0"/>
              </a:defRPr>
            </a:lvl1pPr>
            <a:lvl2pPr marL="347663" indent="-230188" algn="l" defTabSz="914400" rtl="0" eaLnBrk="1" latinLnBrk="0" hangingPunct="1">
              <a:lnSpc>
                <a:spcPct val="90000"/>
              </a:lnSpc>
              <a:spcBef>
                <a:spcPts val="0"/>
              </a:spcBef>
              <a:spcAft>
                <a:spcPts val="600"/>
              </a:spcAft>
              <a:buClr>
                <a:schemeClr val="tx1"/>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2pPr>
            <a:lvl3pPr marL="571500" indent="-230188" algn="l" defTabSz="914400" rtl="0" eaLnBrk="1" latinLnBrk="0" hangingPunct="1">
              <a:lnSpc>
                <a:spcPct val="90000"/>
              </a:lnSpc>
              <a:spcBef>
                <a:spcPts val="0"/>
              </a:spcBef>
              <a:spcAft>
                <a:spcPts val="600"/>
              </a:spcAft>
              <a:buClr>
                <a:schemeClr val="bg1">
                  <a:lumMod val="65000"/>
                </a:schemeClr>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3pPr>
            <a:lvl4pPr marL="801688" indent="-230188" algn="l" defTabSz="914400" rtl="0" eaLnBrk="1" latinLnBrk="0" hangingPunct="1">
              <a:lnSpc>
                <a:spcPct val="90000"/>
              </a:lnSpc>
              <a:spcBef>
                <a:spcPts val="0"/>
              </a:spcBef>
              <a:spcAft>
                <a:spcPts val="600"/>
              </a:spcAft>
              <a:buClr>
                <a:schemeClr val="accent2"/>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4pPr>
            <a:lvl5pPr marL="1031875" indent="-230188" algn="l" defTabSz="914400" rtl="0" eaLnBrk="1" latinLnBrk="0" hangingPunct="1">
              <a:lnSpc>
                <a:spcPct val="90000"/>
              </a:lnSpc>
              <a:spcBef>
                <a:spcPts val="0"/>
              </a:spcBef>
              <a:spcAft>
                <a:spcPts val="600"/>
              </a:spcAft>
              <a:buClr>
                <a:schemeClr val="accent2">
                  <a:lumMod val="60000"/>
                  <a:lumOff val="40000"/>
                </a:schemeClr>
              </a:buClr>
              <a:buFont typeface="Arial" panose="020B0604020202020204" pitchFamily="34" charset="0"/>
              <a:buChar char="•"/>
              <a:tabLst/>
              <a:defRPr sz="2000" b="0" i="0" kern="1200">
                <a:solidFill>
                  <a:schemeClr val="tx1"/>
                </a:solidFill>
                <a:latin typeface="Seaford" panose="020B0502030303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000" b="1" dirty="0">
                <a:solidFill>
                  <a:schemeClr val="accent1"/>
                </a:solidFill>
              </a:rPr>
              <a:t>Hospitals will not be able to reduce expenses in ways that don’t impact jobs, quality, and access</a:t>
            </a:r>
          </a:p>
          <a:p>
            <a:pPr marL="342900" indent="-342900" algn="ctr">
              <a:buFont typeface="Arial" panose="020B0604020202020204" pitchFamily="34" charset="0"/>
              <a:buChar char="•"/>
            </a:pPr>
            <a:endParaRPr lang="en-US" sz="2000" b="1" dirty="0">
              <a:solidFill>
                <a:schemeClr val="accent1"/>
              </a:solidFill>
            </a:endParaRPr>
          </a:p>
          <a:p>
            <a:pPr marL="342900" indent="-342900" algn="ctr">
              <a:buFont typeface="Arial" panose="020B0604020202020204" pitchFamily="34" charset="0"/>
              <a:buChar char="•"/>
            </a:pPr>
            <a:endParaRPr lang="en-US" sz="2000" b="1" dirty="0">
              <a:solidFill>
                <a:schemeClr val="accent1"/>
              </a:solidFill>
            </a:endParaRPr>
          </a:p>
          <a:p>
            <a:pPr marL="342900" indent="-342900" algn="ctr">
              <a:buFont typeface="Arial" panose="020B0604020202020204" pitchFamily="34" charset="0"/>
              <a:buChar char="•"/>
            </a:pPr>
            <a:endParaRPr lang="en-US" sz="2000" b="1" dirty="0">
              <a:solidFill>
                <a:schemeClr val="accent1"/>
              </a:solidFill>
            </a:endParaRPr>
          </a:p>
          <a:p>
            <a:pPr marL="342900" indent="-342900" algn="ctr">
              <a:buFont typeface="Arial" panose="020B0604020202020204" pitchFamily="34" charset="0"/>
              <a:buChar char="•"/>
            </a:pPr>
            <a:endParaRPr lang="en-US" sz="2000" b="1" dirty="0">
              <a:solidFill>
                <a:schemeClr val="accent1"/>
              </a:solidFill>
            </a:endParaRPr>
          </a:p>
          <a:p>
            <a:pPr marL="342900" indent="-342900" algn="ctr">
              <a:buFont typeface="Arial" panose="020B0604020202020204" pitchFamily="34" charset="0"/>
              <a:buChar char="•"/>
            </a:pPr>
            <a:endParaRPr lang="en-US" sz="2000" b="1" dirty="0">
              <a:solidFill>
                <a:schemeClr val="accent1"/>
              </a:solidFill>
            </a:endParaRPr>
          </a:p>
          <a:p>
            <a:pPr marL="342900" indent="-342900" algn="ctr">
              <a:buFont typeface="Arial" panose="020B0604020202020204" pitchFamily="34" charset="0"/>
              <a:buChar char="•"/>
            </a:pPr>
            <a:endParaRPr lang="en-US" sz="2000" b="1" dirty="0">
              <a:solidFill>
                <a:schemeClr val="accent1"/>
              </a:solidFill>
            </a:endParaRPr>
          </a:p>
        </p:txBody>
      </p:sp>
      <p:grpSp>
        <p:nvGrpSpPr>
          <p:cNvPr id="10" name="Group 9">
            <a:extLst>
              <a:ext uri="{FF2B5EF4-FFF2-40B4-BE49-F238E27FC236}">
                <a16:creationId xmlns:a16="http://schemas.microsoft.com/office/drawing/2014/main" id="{619145C9-7CB3-A747-0D69-000764FE2AB7}"/>
              </a:ext>
            </a:extLst>
          </p:cNvPr>
          <p:cNvGrpSpPr/>
          <p:nvPr/>
        </p:nvGrpSpPr>
        <p:grpSpPr>
          <a:xfrm>
            <a:off x="1079919" y="2007004"/>
            <a:ext cx="10024220" cy="3939544"/>
            <a:chOff x="1723283" y="3077453"/>
            <a:chExt cx="6749978" cy="4511058"/>
          </a:xfrm>
        </p:grpSpPr>
        <p:grpSp>
          <p:nvGrpSpPr>
            <p:cNvPr id="7" name="Group 6">
              <a:extLst>
                <a:ext uri="{FF2B5EF4-FFF2-40B4-BE49-F238E27FC236}">
                  <a16:creationId xmlns:a16="http://schemas.microsoft.com/office/drawing/2014/main" id="{DA0A9871-BD68-37EF-CCC5-ADA43705F168}"/>
                </a:ext>
              </a:extLst>
            </p:cNvPr>
            <p:cNvGrpSpPr/>
            <p:nvPr/>
          </p:nvGrpSpPr>
          <p:grpSpPr>
            <a:xfrm>
              <a:off x="1723283" y="3077453"/>
              <a:ext cx="6749978" cy="4511058"/>
              <a:chOff x="2071301" y="3183414"/>
              <a:chExt cx="5959652" cy="4280677"/>
            </a:xfrm>
          </p:grpSpPr>
          <p:graphicFrame>
            <p:nvGraphicFramePr>
              <p:cNvPr id="3" name="Chart 2">
                <a:extLst>
                  <a:ext uri="{FF2B5EF4-FFF2-40B4-BE49-F238E27FC236}">
                    <a16:creationId xmlns:a16="http://schemas.microsoft.com/office/drawing/2014/main" id="{0625CA28-405D-6CBE-31DB-0596EE1AFE74}"/>
                  </a:ext>
                </a:extLst>
              </p:cNvPr>
              <p:cNvGraphicFramePr>
                <a:graphicFrameLocks/>
              </p:cNvGraphicFramePr>
              <p:nvPr/>
            </p:nvGraphicFramePr>
            <p:xfrm>
              <a:off x="2076019" y="3879496"/>
              <a:ext cx="5954934" cy="358459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BD56BD25-4606-D4D7-3697-51F27B7C67DB}"/>
                  </a:ext>
                </a:extLst>
              </p:cNvPr>
              <p:cNvSpPr/>
              <p:nvPr/>
            </p:nvSpPr>
            <p:spPr>
              <a:xfrm>
                <a:off x="2071301" y="3183414"/>
                <a:ext cx="5954934" cy="6883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Seaford" panose="020B0502030303020204" pitchFamily="34" charset="0"/>
                </a:endParaRPr>
              </a:p>
            </p:txBody>
          </p:sp>
          <p:sp>
            <p:nvSpPr>
              <p:cNvPr id="4" name="TextBox 3">
                <a:extLst>
                  <a:ext uri="{FF2B5EF4-FFF2-40B4-BE49-F238E27FC236}">
                    <a16:creationId xmlns:a16="http://schemas.microsoft.com/office/drawing/2014/main" id="{501CD492-9724-F8C9-B3AA-FC05B6DFC7B2}"/>
                  </a:ext>
                </a:extLst>
              </p:cNvPr>
              <p:cNvSpPr txBox="1"/>
              <p:nvPr/>
            </p:nvSpPr>
            <p:spPr>
              <a:xfrm>
                <a:off x="2697543" y="3241476"/>
                <a:ext cx="4353665" cy="668855"/>
              </a:xfrm>
              <a:prstGeom prst="rect">
                <a:avLst/>
              </a:prstGeom>
              <a:noFill/>
            </p:spPr>
            <p:txBody>
              <a:bodyPr wrap="square" rtlCol="0">
                <a:spAutoFit/>
              </a:bodyPr>
              <a:lstStyle/>
              <a:p>
                <a:pPr algn="ctr"/>
                <a:r>
                  <a:rPr lang="en-US" sz="1700" i="1" dirty="0">
                    <a:latin typeface="Seaford" panose="020B0502030303020204" pitchFamily="34" charset="0"/>
                  </a:rPr>
                  <a:t>If </a:t>
                </a:r>
                <a:r>
                  <a:rPr lang="en-US" sz="1700" b="1" i="1" dirty="0">
                    <a:latin typeface="Seaford" panose="020B0502030303020204" pitchFamily="34" charset="0"/>
                  </a:rPr>
                  <a:t>$20.7 </a:t>
                </a:r>
                <a:r>
                  <a:rPr lang="en-US" sz="1700" i="1" dirty="0">
                    <a:latin typeface="Seaford" panose="020B0502030303020204" pitchFamily="34" charset="0"/>
                  </a:rPr>
                  <a:t>Billion Less Revenue Was Matched with an Equal Reduction in Operating Expenses…</a:t>
                </a:r>
              </a:p>
            </p:txBody>
          </p:sp>
        </p:grpSp>
        <p:sp>
          <p:nvSpPr>
            <p:cNvPr id="8" name="TextBox 7">
              <a:extLst>
                <a:ext uri="{FF2B5EF4-FFF2-40B4-BE49-F238E27FC236}">
                  <a16:creationId xmlns:a16="http://schemas.microsoft.com/office/drawing/2014/main" id="{2F8CF5D1-E872-FEE3-94A9-ED7152D638A4}"/>
                </a:ext>
              </a:extLst>
            </p:cNvPr>
            <p:cNvSpPr txBox="1"/>
            <p:nvPr/>
          </p:nvSpPr>
          <p:spPr>
            <a:xfrm>
              <a:off x="4057600" y="5158704"/>
              <a:ext cx="964327" cy="669609"/>
            </a:xfrm>
            <a:prstGeom prst="rect">
              <a:avLst/>
            </a:prstGeom>
            <a:noFill/>
          </p:spPr>
          <p:txBody>
            <a:bodyPr wrap="square" rtlCol="0">
              <a:spAutoFit/>
            </a:bodyPr>
            <a:lstStyle/>
            <a:p>
              <a:pPr algn="ctr"/>
              <a:r>
                <a:rPr lang="en-US" sz="1600" dirty="0">
                  <a:solidFill>
                    <a:schemeClr val="bg1"/>
                  </a:solidFill>
                  <a:latin typeface="Seaford" panose="020B0502030303020204" pitchFamily="34" charset="0"/>
                </a:rPr>
                <a:t>54% -      </a:t>
              </a:r>
            </a:p>
            <a:p>
              <a:pPr algn="ctr"/>
              <a:r>
                <a:rPr lang="en-US" sz="1600" dirty="0">
                  <a:solidFill>
                    <a:schemeClr val="bg1"/>
                  </a:solidFill>
                  <a:latin typeface="Seaford" panose="020B0502030303020204" pitchFamily="34" charset="0"/>
                </a:rPr>
                <a:t>-$11.2 billion</a:t>
              </a:r>
            </a:p>
          </p:txBody>
        </p:sp>
        <p:sp>
          <p:nvSpPr>
            <p:cNvPr id="9" name="TextBox 8">
              <a:extLst>
                <a:ext uri="{FF2B5EF4-FFF2-40B4-BE49-F238E27FC236}">
                  <a16:creationId xmlns:a16="http://schemas.microsoft.com/office/drawing/2014/main" id="{AF6176B4-A454-A64D-B277-A102AF35A441}"/>
                </a:ext>
              </a:extLst>
            </p:cNvPr>
            <p:cNvSpPr txBox="1"/>
            <p:nvPr/>
          </p:nvSpPr>
          <p:spPr>
            <a:xfrm>
              <a:off x="4935945" y="5118099"/>
              <a:ext cx="964327" cy="669609"/>
            </a:xfrm>
            <a:prstGeom prst="rect">
              <a:avLst/>
            </a:prstGeom>
            <a:noFill/>
          </p:spPr>
          <p:txBody>
            <a:bodyPr wrap="square" rtlCol="0">
              <a:spAutoFit/>
            </a:bodyPr>
            <a:lstStyle/>
            <a:p>
              <a:pPr algn="ctr"/>
              <a:r>
                <a:rPr lang="en-US" sz="1600" dirty="0">
                  <a:solidFill>
                    <a:schemeClr val="bg1"/>
                  </a:solidFill>
                  <a:latin typeface="Seaford" panose="020B0502030303020204" pitchFamily="34" charset="0"/>
                </a:rPr>
                <a:t>46% -        </a:t>
              </a:r>
            </a:p>
            <a:p>
              <a:pPr algn="ctr"/>
              <a:r>
                <a:rPr lang="en-US" sz="1600" dirty="0">
                  <a:solidFill>
                    <a:schemeClr val="bg1"/>
                  </a:solidFill>
                  <a:latin typeface="Seaford" panose="020B0502030303020204" pitchFamily="34" charset="0"/>
                </a:rPr>
                <a:t>-$9.5 billion</a:t>
              </a:r>
            </a:p>
          </p:txBody>
        </p:sp>
      </p:grpSp>
      <p:sp>
        <p:nvSpPr>
          <p:cNvPr id="13" name="Arrow: Right 12">
            <a:extLst>
              <a:ext uri="{FF2B5EF4-FFF2-40B4-BE49-F238E27FC236}">
                <a16:creationId xmlns:a16="http://schemas.microsoft.com/office/drawing/2014/main" id="{C3FCF1D8-FB59-F1D0-7FB2-38A045CA0D38}"/>
              </a:ext>
            </a:extLst>
          </p:cNvPr>
          <p:cNvSpPr/>
          <p:nvPr/>
        </p:nvSpPr>
        <p:spPr>
          <a:xfrm>
            <a:off x="7405465" y="3842578"/>
            <a:ext cx="1069263" cy="630206"/>
          </a:xfrm>
          <a:prstGeom prst="rightArrow">
            <a:avLst/>
          </a:prstGeom>
          <a:solidFill>
            <a:srgbClr val="ED7D31">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71EBEEE-48E6-0459-A552-7051EF581102}"/>
              </a:ext>
            </a:extLst>
          </p:cNvPr>
          <p:cNvSpPr txBox="1"/>
          <p:nvPr/>
        </p:nvSpPr>
        <p:spPr>
          <a:xfrm>
            <a:off x="8275778" y="3878711"/>
            <a:ext cx="2142863" cy="646331"/>
          </a:xfrm>
          <a:prstGeom prst="rect">
            <a:avLst/>
          </a:prstGeom>
          <a:noFill/>
        </p:spPr>
        <p:txBody>
          <a:bodyPr wrap="square" rtlCol="0">
            <a:spAutoFit/>
          </a:bodyPr>
          <a:lstStyle/>
          <a:p>
            <a:pPr algn="ctr"/>
            <a:r>
              <a:rPr lang="en-US" dirty="0">
                <a:latin typeface="Seaford" panose="020B0502030303020204" pitchFamily="34" charset="0"/>
              </a:rPr>
              <a:t>58,000 Fewer Workers</a:t>
            </a:r>
          </a:p>
        </p:txBody>
      </p:sp>
      <p:sp>
        <p:nvSpPr>
          <p:cNvPr id="17" name="Arrow: Right 16">
            <a:extLst>
              <a:ext uri="{FF2B5EF4-FFF2-40B4-BE49-F238E27FC236}">
                <a16:creationId xmlns:a16="http://schemas.microsoft.com/office/drawing/2014/main" id="{7053E677-447B-1DA0-98BB-01B77CFB9EBA}"/>
              </a:ext>
            </a:extLst>
          </p:cNvPr>
          <p:cNvSpPr/>
          <p:nvPr/>
        </p:nvSpPr>
        <p:spPr>
          <a:xfrm rot="10800000">
            <a:off x="3364574" y="3866906"/>
            <a:ext cx="1069263" cy="630206"/>
          </a:xfrm>
          <a:prstGeom prst="rightArrow">
            <a:avLst/>
          </a:prstGeom>
          <a:solidFill>
            <a:schemeClr val="tx2">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5C10FA30-7747-17E8-B620-80F20E1906BE}"/>
              </a:ext>
            </a:extLst>
          </p:cNvPr>
          <p:cNvSpPr txBox="1"/>
          <p:nvPr/>
        </p:nvSpPr>
        <p:spPr>
          <a:xfrm>
            <a:off x="1419449" y="3826453"/>
            <a:ext cx="2142863" cy="646331"/>
          </a:xfrm>
          <a:prstGeom prst="rect">
            <a:avLst/>
          </a:prstGeom>
          <a:noFill/>
        </p:spPr>
        <p:txBody>
          <a:bodyPr wrap="square" rtlCol="0">
            <a:spAutoFit/>
          </a:bodyPr>
          <a:lstStyle/>
          <a:p>
            <a:pPr algn="ctr"/>
            <a:r>
              <a:rPr lang="en-US" dirty="0">
                <a:latin typeface="Seaford" panose="020B0502030303020204" pitchFamily="34" charset="0"/>
              </a:rPr>
              <a:t>All non-labor operations</a:t>
            </a:r>
          </a:p>
        </p:txBody>
      </p:sp>
    </p:spTree>
    <p:extLst>
      <p:ext uri="{BB962C8B-B14F-4D97-AF65-F5344CB8AC3E}">
        <p14:creationId xmlns:p14="http://schemas.microsoft.com/office/powerpoint/2010/main" val="31306253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BCDCA-B359-1AEA-44C6-137C2D762C79}"/>
              </a:ext>
            </a:extLst>
          </p:cNvPr>
          <p:cNvSpPr>
            <a:spLocks noGrp="1"/>
          </p:cNvSpPr>
          <p:nvPr>
            <p:ph type="title"/>
          </p:nvPr>
        </p:nvSpPr>
        <p:spPr/>
        <p:txBody>
          <a:bodyPr/>
          <a:lstStyle/>
          <a:p>
            <a:r>
              <a:rPr lang="en-US" dirty="0"/>
              <a:t>“Health Care Entities” Are Subject to Spending Targets</a:t>
            </a:r>
          </a:p>
        </p:txBody>
      </p:sp>
      <p:graphicFrame>
        <p:nvGraphicFramePr>
          <p:cNvPr id="5" name="Content Placeholder 4">
            <a:extLst>
              <a:ext uri="{FF2B5EF4-FFF2-40B4-BE49-F238E27FC236}">
                <a16:creationId xmlns:a16="http://schemas.microsoft.com/office/drawing/2014/main" id="{23D0E6C6-D69F-3672-F817-9AD5E8607AC8}"/>
              </a:ext>
            </a:extLst>
          </p:cNvPr>
          <p:cNvGraphicFramePr>
            <a:graphicFrameLocks noGrp="1"/>
          </p:cNvGraphicFramePr>
          <p:nvPr>
            <p:ph sz="half" idx="13"/>
          </p:nvPr>
        </p:nvGraphicFramePr>
        <p:xfrm>
          <a:off x="571500" y="1143000"/>
          <a:ext cx="11033125" cy="555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13214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8EB9D-FFBF-7ED5-3DF8-ED8CF04E2839}"/>
              </a:ext>
            </a:extLst>
          </p:cNvPr>
          <p:cNvSpPr>
            <a:spLocks noGrp="1"/>
          </p:cNvSpPr>
          <p:nvPr>
            <p:ph type="title"/>
          </p:nvPr>
        </p:nvSpPr>
        <p:spPr/>
        <p:txBody>
          <a:bodyPr/>
          <a:lstStyle/>
          <a:p>
            <a:r>
              <a:rPr lang="en-US" dirty="0"/>
              <a:t>Exempt Health Care Providers and Suppliers</a:t>
            </a:r>
          </a:p>
        </p:txBody>
      </p:sp>
      <p:sp>
        <p:nvSpPr>
          <p:cNvPr id="4" name="Content Placeholder 3">
            <a:extLst>
              <a:ext uri="{FF2B5EF4-FFF2-40B4-BE49-F238E27FC236}">
                <a16:creationId xmlns:a16="http://schemas.microsoft.com/office/drawing/2014/main" id="{E90DE11E-E7D9-2A41-909E-46850FFAB363}"/>
              </a:ext>
            </a:extLst>
          </p:cNvPr>
          <p:cNvSpPr>
            <a:spLocks noGrp="1"/>
          </p:cNvSpPr>
          <p:nvPr>
            <p:ph sz="half" idx="13"/>
          </p:nvPr>
        </p:nvSpPr>
        <p:spPr>
          <a:xfrm>
            <a:off x="473964" y="1439694"/>
            <a:ext cx="5567171" cy="5174465"/>
          </a:xfrm>
        </p:spPr>
        <p:txBody>
          <a:bodyPr/>
          <a:lstStyle/>
          <a:p>
            <a:r>
              <a:rPr lang="en-US" sz="2000" b="1" dirty="0"/>
              <a:t>Various health care providers and suppliers are directly or indirectly exempt:</a:t>
            </a:r>
          </a:p>
          <a:p>
            <a:pPr marL="342900" indent="-342900">
              <a:buFont typeface="Wingdings" panose="05000000000000000000" pitchFamily="2" charset="2"/>
              <a:buChar char="q"/>
            </a:pPr>
            <a:r>
              <a:rPr lang="en-US" sz="2000" dirty="0"/>
              <a:t>Physician organizations with fewer than 25 physicians*</a:t>
            </a:r>
          </a:p>
          <a:p>
            <a:pPr marL="342900" indent="-342900">
              <a:buFont typeface="Wingdings" panose="05000000000000000000" pitchFamily="2" charset="2"/>
              <a:buChar char="q"/>
            </a:pPr>
            <a:r>
              <a:rPr lang="en-US" sz="2000" dirty="0"/>
              <a:t>Dentists</a:t>
            </a:r>
          </a:p>
          <a:p>
            <a:pPr marL="342900" indent="-342900">
              <a:buFont typeface="Wingdings" panose="05000000000000000000" pitchFamily="2" charset="2"/>
              <a:buChar char="q"/>
            </a:pPr>
            <a:r>
              <a:rPr lang="en-US" sz="2000" dirty="0"/>
              <a:t>Pharmacies (including manufacturers and retail pharmacies)</a:t>
            </a:r>
          </a:p>
          <a:p>
            <a:pPr marL="342900" indent="-342900">
              <a:buFont typeface="Wingdings" panose="05000000000000000000" pitchFamily="2" charset="2"/>
              <a:buChar char="q"/>
            </a:pPr>
            <a:r>
              <a:rPr lang="en-US" sz="2000" dirty="0"/>
              <a:t>Durable medical equipment suppliers</a:t>
            </a:r>
          </a:p>
          <a:p>
            <a:pPr marL="342900" indent="-342900">
              <a:buFont typeface="Wingdings" panose="05000000000000000000" pitchFamily="2" charset="2"/>
              <a:buChar char="q"/>
            </a:pPr>
            <a:r>
              <a:rPr lang="en-US" sz="2000" dirty="0"/>
              <a:t>Home health agencies</a:t>
            </a:r>
          </a:p>
          <a:p>
            <a:pPr marL="342900" indent="-342900">
              <a:buFont typeface="Wingdings" panose="05000000000000000000" pitchFamily="2" charset="2"/>
              <a:buChar char="q"/>
            </a:pPr>
            <a:r>
              <a:rPr lang="en-US" sz="2000" dirty="0"/>
              <a:t>Emergency medical transportation</a:t>
            </a:r>
          </a:p>
          <a:p>
            <a:endParaRPr lang="en-US" sz="2000" dirty="0"/>
          </a:p>
          <a:p>
            <a:r>
              <a:rPr lang="en-US" sz="1600" dirty="0"/>
              <a:t>*Physician organizations with fewer than 25 physicians that are determined to be high-cost outliers may have their exemption removed</a:t>
            </a:r>
          </a:p>
        </p:txBody>
      </p:sp>
      <p:sp>
        <p:nvSpPr>
          <p:cNvPr id="5" name="TextBox 4">
            <a:extLst>
              <a:ext uri="{FF2B5EF4-FFF2-40B4-BE49-F238E27FC236}">
                <a16:creationId xmlns:a16="http://schemas.microsoft.com/office/drawing/2014/main" id="{57AB5132-D122-F2C4-833E-5AC4D5641D8F}"/>
              </a:ext>
            </a:extLst>
          </p:cNvPr>
          <p:cNvSpPr txBox="1"/>
          <p:nvPr/>
        </p:nvSpPr>
        <p:spPr>
          <a:xfrm>
            <a:off x="6581348" y="2015847"/>
            <a:ext cx="4994147" cy="2826306"/>
          </a:xfrm>
          <a:prstGeom prst="roundRect">
            <a:avLst/>
          </a:prstGeom>
          <a:solidFill>
            <a:schemeClr val="accent1">
              <a:lumMod val="40000"/>
              <a:lumOff val="60000"/>
            </a:schemeClr>
          </a:solidFill>
          <a:ln>
            <a:solidFill>
              <a:schemeClr val="tx2"/>
            </a:solidFill>
          </a:ln>
        </p:spPr>
        <p:txBody>
          <a:bodyPr wrap="square">
            <a:spAutoFit/>
          </a:bodyPr>
          <a:lstStyle/>
          <a:p>
            <a:r>
              <a:rPr lang="en-US" sz="2000" b="1" dirty="0">
                <a:latin typeface="Seaford" panose="020B0502030303020204" pitchFamily="34" charset="0"/>
              </a:rPr>
              <a:t>These entities will not specifically be subject to reporting requirements, spending targets, or market oversight.</a:t>
            </a:r>
          </a:p>
          <a:p>
            <a:endParaRPr lang="en-US" sz="2000" b="1" dirty="0">
              <a:latin typeface="Seaford" panose="020B0502030303020204" pitchFamily="34" charset="0"/>
            </a:endParaRPr>
          </a:p>
          <a:p>
            <a:r>
              <a:rPr lang="en-US" sz="2000" b="1" dirty="0">
                <a:latin typeface="Seaford" panose="020B0502030303020204" pitchFamily="34" charset="0"/>
              </a:rPr>
              <a:t>However, the spending associated with exempt entities generally will be included in payers’ expenditures and the revenues attributed to providers.</a:t>
            </a:r>
          </a:p>
        </p:txBody>
      </p:sp>
    </p:spTree>
    <p:extLst>
      <p:ext uri="{BB962C8B-B14F-4D97-AF65-F5344CB8AC3E}">
        <p14:creationId xmlns:p14="http://schemas.microsoft.com/office/powerpoint/2010/main" val="7597244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A26-EF09-D136-2FDE-74AC19BF6E97}"/>
              </a:ext>
            </a:extLst>
          </p:cNvPr>
          <p:cNvSpPr>
            <a:spLocks noGrp="1"/>
          </p:cNvSpPr>
          <p:nvPr>
            <p:ph type="title"/>
          </p:nvPr>
        </p:nvSpPr>
        <p:spPr/>
        <p:txBody>
          <a:bodyPr/>
          <a:lstStyle/>
          <a:p>
            <a:r>
              <a:rPr lang="en-US" dirty="0"/>
              <a:t>Timeline</a:t>
            </a:r>
          </a:p>
        </p:txBody>
      </p:sp>
      <p:sp>
        <p:nvSpPr>
          <p:cNvPr id="4" name="Content Placeholder 3">
            <a:extLst>
              <a:ext uri="{FF2B5EF4-FFF2-40B4-BE49-F238E27FC236}">
                <a16:creationId xmlns:a16="http://schemas.microsoft.com/office/drawing/2014/main" id="{69B27EC2-E928-3341-00A1-DC8AD1F7920C}"/>
              </a:ext>
            </a:extLst>
          </p:cNvPr>
          <p:cNvSpPr>
            <a:spLocks noGrp="1"/>
          </p:cNvSpPr>
          <p:nvPr>
            <p:ph sz="half" idx="13"/>
          </p:nvPr>
        </p:nvSpPr>
        <p:spPr/>
        <p:txBody>
          <a:bodyPr/>
          <a:lstStyle/>
          <a:p>
            <a:pPr algn="ctr"/>
            <a:r>
              <a:rPr lang="en-US" sz="2000" b="1" dirty="0">
                <a:solidFill>
                  <a:schemeClr val="accent1"/>
                </a:solidFill>
              </a:rPr>
              <a:t>2024</a:t>
            </a:r>
          </a:p>
          <a:p>
            <a:r>
              <a:rPr lang="en-US" sz="2000" b="1" dirty="0"/>
              <a:t>March 11 – </a:t>
            </a:r>
            <a:r>
              <a:rPr lang="en-US" sz="2000" dirty="0"/>
              <a:t>Comment period on spending target ends</a:t>
            </a:r>
          </a:p>
          <a:p>
            <a:r>
              <a:rPr lang="en-US" sz="2000" b="1" dirty="0"/>
              <a:t>March 19 – </a:t>
            </a:r>
            <a:r>
              <a:rPr lang="en-US" sz="2000" dirty="0"/>
              <a:t>OHCA advisory committee meets to discuss the proposed spending target</a:t>
            </a:r>
          </a:p>
          <a:p>
            <a:r>
              <a:rPr lang="en-US" sz="2000" b="1" dirty="0"/>
              <a:t>March 25, April 24, or May 22 – </a:t>
            </a:r>
            <a:r>
              <a:rPr lang="en-US" sz="2000" dirty="0"/>
              <a:t>OHCA board adopts the first statewide spending target</a:t>
            </a:r>
          </a:p>
          <a:p>
            <a:r>
              <a:rPr lang="en-US" sz="2000" b="1" dirty="0"/>
              <a:t>Sept. 1 – </a:t>
            </a:r>
            <a:r>
              <a:rPr lang="en-US" sz="2000" dirty="0"/>
              <a:t>OHCA collects 2022 and 2023 total health care expenditure (THCE) data </a:t>
            </a:r>
          </a:p>
          <a:p>
            <a:pPr algn="ctr"/>
            <a:r>
              <a:rPr lang="en-US" sz="2000" b="1" dirty="0">
                <a:solidFill>
                  <a:schemeClr val="accent1"/>
                </a:solidFill>
              </a:rPr>
              <a:t>2025</a:t>
            </a:r>
          </a:p>
          <a:p>
            <a:r>
              <a:rPr lang="en-US" sz="2000" b="1" dirty="0"/>
              <a:t>Jan.-Dec. – </a:t>
            </a:r>
            <a:r>
              <a:rPr lang="en-US" sz="2000" dirty="0"/>
              <a:t>Non-enforceable statewide spending target in effect</a:t>
            </a:r>
          </a:p>
          <a:p>
            <a:r>
              <a:rPr lang="en-US" sz="2000" b="1" dirty="0"/>
              <a:t>June 1 – </a:t>
            </a:r>
            <a:r>
              <a:rPr lang="en-US" sz="2000" dirty="0"/>
              <a:t>OHCA releases baseline report on 2022 and 2023 spending</a:t>
            </a:r>
          </a:p>
          <a:p>
            <a:r>
              <a:rPr lang="en-US" sz="2000" b="1" dirty="0"/>
              <a:t>Sept. 1 – </a:t>
            </a:r>
            <a:r>
              <a:rPr lang="en-US" sz="2000" dirty="0"/>
              <a:t>OHCA collects 2023 and 2024 THCE data</a:t>
            </a:r>
            <a:endParaRPr lang="en-US" sz="2000" b="1" dirty="0"/>
          </a:p>
          <a:p>
            <a:pPr algn="ctr"/>
            <a:r>
              <a:rPr lang="en-US" sz="2000" b="1" dirty="0">
                <a:solidFill>
                  <a:schemeClr val="accent1"/>
                </a:solidFill>
              </a:rPr>
              <a:t>2026</a:t>
            </a:r>
          </a:p>
          <a:p>
            <a:r>
              <a:rPr lang="en-US" sz="2000" b="1" dirty="0"/>
              <a:t>Jan.-Dec. – </a:t>
            </a:r>
            <a:r>
              <a:rPr lang="en-US" sz="2000" dirty="0"/>
              <a:t>Enforceable statewide spending target in effect</a:t>
            </a:r>
          </a:p>
          <a:p>
            <a:r>
              <a:rPr lang="en-US" sz="2000" b="1" dirty="0"/>
              <a:t>June – </a:t>
            </a:r>
            <a:r>
              <a:rPr lang="en-US" sz="2000" dirty="0"/>
              <a:t>OHCA releases baseline report on 2023 and 2024 spending</a:t>
            </a:r>
          </a:p>
          <a:p>
            <a:r>
              <a:rPr lang="en-US" sz="2000" b="1" dirty="0"/>
              <a:t>Sept. 1 – </a:t>
            </a:r>
            <a:r>
              <a:rPr lang="en-US" sz="2000" dirty="0"/>
              <a:t>OHCA collects 2024 and 2025 THCE data</a:t>
            </a:r>
          </a:p>
          <a:p>
            <a:endParaRPr lang="en-US" sz="2000" b="1" dirty="0"/>
          </a:p>
          <a:p>
            <a:endParaRPr lang="en-US" sz="2000" dirty="0"/>
          </a:p>
          <a:p>
            <a:endParaRPr lang="en-US" sz="2000" b="1" dirty="0"/>
          </a:p>
        </p:txBody>
      </p:sp>
    </p:spTree>
    <p:extLst>
      <p:ext uri="{BB962C8B-B14F-4D97-AF65-F5344CB8AC3E}">
        <p14:creationId xmlns:p14="http://schemas.microsoft.com/office/powerpoint/2010/main" val="6590558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5A26-EF09-D136-2FDE-74AC19BF6E97}"/>
              </a:ext>
            </a:extLst>
          </p:cNvPr>
          <p:cNvSpPr>
            <a:spLocks noGrp="1"/>
          </p:cNvSpPr>
          <p:nvPr>
            <p:ph type="title"/>
          </p:nvPr>
        </p:nvSpPr>
        <p:spPr/>
        <p:txBody>
          <a:bodyPr/>
          <a:lstStyle/>
          <a:p>
            <a:r>
              <a:rPr lang="en-US" dirty="0"/>
              <a:t>Timeline (Continued)</a:t>
            </a:r>
          </a:p>
        </p:txBody>
      </p:sp>
      <p:sp>
        <p:nvSpPr>
          <p:cNvPr id="4" name="Content Placeholder 3">
            <a:extLst>
              <a:ext uri="{FF2B5EF4-FFF2-40B4-BE49-F238E27FC236}">
                <a16:creationId xmlns:a16="http://schemas.microsoft.com/office/drawing/2014/main" id="{69B27EC2-E928-3341-00A1-DC8AD1F7920C}"/>
              </a:ext>
            </a:extLst>
          </p:cNvPr>
          <p:cNvSpPr>
            <a:spLocks noGrp="1"/>
          </p:cNvSpPr>
          <p:nvPr>
            <p:ph sz="half" idx="13"/>
          </p:nvPr>
        </p:nvSpPr>
        <p:spPr>
          <a:xfrm>
            <a:off x="629867" y="1175426"/>
            <a:ext cx="11033124" cy="4686300"/>
          </a:xfrm>
        </p:spPr>
        <p:txBody>
          <a:bodyPr/>
          <a:lstStyle/>
          <a:p>
            <a:pPr algn="ctr"/>
            <a:r>
              <a:rPr lang="en-US" sz="2000" b="1" dirty="0">
                <a:solidFill>
                  <a:schemeClr val="accent1"/>
                </a:solidFill>
              </a:rPr>
              <a:t>2027</a:t>
            </a:r>
          </a:p>
          <a:p>
            <a:r>
              <a:rPr lang="en-US" sz="2000" b="1" dirty="0"/>
              <a:t>Jan-Dec – </a:t>
            </a:r>
            <a:r>
              <a:rPr lang="en-US" sz="2000" dirty="0"/>
              <a:t>Enforceable statewide spending target in effect</a:t>
            </a:r>
          </a:p>
          <a:p>
            <a:r>
              <a:rPr lang="en-US" sz="2000" b="1" dirty="0"/>
              <a:t>June 1 – </a:t>
            </a:r>
            <a:r>
              <a:rPr lang="en-US" sz="2000" dirty="0"/>
              <a:t>OHCA releases first annual report on performance against the 2025 spending target</a:t>
            </a:r>
          </a:p>
          <a:p>
            <a:r>
              <a:rPr lang="en-US" sz="2000" b="1" dirty="0"/>
              <a:t>Sept. 1 – </a:t>
            </a:r>
            <a:r>
              <a:rPr lang="en-US" sz="2000" dirty="0"/>
              <a:t>OHCA collects 2025 and 2026 THCE data</a:t>
            </a:r>
          </a:p>
          <a:p>
            <a:r>
              <a:rPr lang="en-US" sz="2000" b="1" dirty="0"/>
              <a:t>Oct. 1 – </a:t>
            </a:r>
            <a:r>
              <a:rPr lang="en-US" sz="2000" dirty="0"/>
              <a:t>Board must define sectors</a:t>
            </a:r>
          </a:p>
          <a:p>
            <a:pPr algn="ctr"/>
            <a:r>
              <a:rPr lang="en-US" sz="2000" b="1" dirty="0">
                <a:solidFill>
                  <a:schemeClr val="accent1"/>
                </a:solidFill>
              </a:rPr>
              <a:t>2028</a:t>
            </a:r>
          </a:p>
          <a:p>
            <a:r>
              <a:rPr lang="en-US" sz="2000" b="1" dirty="0"/>
              <a:t>Jan.-Dec. – </a:t>
            </a:r>
            <a:r>
              <a:rPr lang="en-US" sz="2000" dirty="0"/>
              <a:t>Enforceable statewide spending target in effect</a:t>
            </a:r>
          </a:p>
          <a:p>
            <a:r>
              <a:rPr lang="en-US" sz="2000" b="1" dirty="0"/>
              <a:t>June 1 – </a:t>
            </a:r>
            <a:r>
              <a:rPr lang="en-US" sz="2000" dirty="0"/>
              <a:t>Board must adopt spending targets by sector</a:t>
            </a:r>
            <a:endParaRPr lang="en-US" sz="2000" b="1" dirty="0"/>
          </a:p>
          <a:p>
            <a:r>
              <a:rPr lang="en-US" sz="2000" b="1" dirty="0"/>
              <a:t>June – </a:t>
            </a:r>
            <a:r>
              <a:rPr lang="en-US" sz="2000" dirty="0"/>
              <a:t>OHCA releases annual report on performance against the 2026 spending target</a:t>
            </a:r>
          </a:p>
          <a:p>
            <a:r>
              <a:rPr lang="en-US" sz="2000" b="1" dirty="0"/>
              <a:t>Sept. 1 – </a:t>
            </a:r>
            <a:r>
              <a:rPr lang="en-US" sz="2000" dirty="0"/>
              <a:t>OHCA collects 2026 and 2027 THCE data</a:t>
            </a:r>
          </a:p>
          <a:p>
            <a:pPr algn="ctr"/>
            <a:r>
              <a:rPr lang="en-US" sz="2000" b="1" dirty="0">
                <a:solidFill>
                  <a:schemeClr val="accent1"/>
                </a:solidFill>
              </a:rPr>
              <a:t>2029</a:t>
            </a:r>
          </a:p>
          <a:p>
            <a:r>
              <a:rPr lang="en-US" sz="2000" b="1" dirty="0"/>
              <a:t>Jan.-Dec. – </a:t>
            </a:r>
            <a:r>
              <a:rPr lang="en-US" sz="2000" dirty="0"/>
              <a:t>Enforceable statewide and sector spending targets in effect</a:t>
            </a:r>
          </a:p>
          <a:p>
            <a:r>
              <a:rPr lang="en-US" sz="2000" b="1" dirty="0"/>
              <a:t>June – </a:t>
            </a:r>
            <a:r>
              <a:rPr lang="en-US" sz="2000" dirty="0"/>
              <a:t>OHCA releases annual report on performance against the 2027 spending target</a:t>
            </a:r>
          </a:p>
          <a:p>
            <a:r>
              <a:rPr lang="en-US" sz="2000" b="1" dirty="0"/>
              <a:t>Sept. 1 – </a:t>
            </a:r>
            <a:r>
              <a:rPr lang="en-US" sz="2000" dirty="0"/>
              <a:t>OHCA collects 2027 and 2028 THCE data</a:t>
            </a:r>
          </a:p>
          <a:p>
            <a:endParaRPr lang="en-US" sz="2000" b="1" dirty="0"/>
          </a:p>
          <a:p>
            <a:endParaRPr lang="en-US" sz="2000" b="1" dirty="0"/>
          </a:p>
          <a:p>
            <a:endParaRPr lang="en-US" sz="2000" dirty="0"/>
          </a:p>
          <a:p>
            <a:endParaRPr lang="en-US" sz="2000" b="1" dirty="0"/>
          </a:p>
        </p:txBody>
      </p:sp>
    </p:spTree>
    <p:extLst>
      <p:ext uri="{BB962C8B-B14F-4D97-AF65-F5344CB8AC3E}">
        <p14:creationId xmlns:p14="http://schemas.microsoft.com/office/powerpoint/2010/main" val="18209953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DD9AE-EFCF-4241-A4ED-D9AAD3B81097}"/>
              </a:ext>
            </a:extLst>
          </p:cNvPr>
          <p:cNvSpPr>
            <a:spLocks noGrp="1"/>
          </p:cNvSpPr>
          <p:nvPr>
            <p:ph type="ctrTitle"/>
          </p:nvPr>
        </p:nvSpPr>
        <p:spPr/>
        <p:txBody>
          <a:bodyPr/>
          <a:lstStyle/>
          <a:p>
            <a:r>
              <a:rPr lang="en-US" dirty="0"/>
              <a:t>California Health Care and Hospital Landscape</a:t>
            </a:r>
          </a:p>
        </p:txBody>
      </p:sp>
      <p:sp>
        <p:nvSpPr>
          <p:cNvPr id="4" name="Footer Placeholder 3">
            <a:extLst>
              <a:ext uri="{FF2B5EF4-FFF2-40B4-BE49-F238E27FC236}">
                <a16:creationId xmlns:a16="http://schemas.microsoft.com/office/drawing/2014/main" id="{864DB585-9DC1-0740-9735-CA06D472E402}"/>
              </a:ext>
            </a:extLst>
          </p:cNvPr>
          <p:cNvSpPr>
            <a:spLocks noGrp="1"/>
          </p:cNvSpPr>
          <p:nvPr>
            <p:ph type="ftr" sz="quarter" idx="11"/>
          </p:nvPr>
        </p:nvSpPr>
        <p:spPr/>
        <p:txBody>
          <a:bodyPr/>
          <a:lstStyle/>
          <a:p>
            <a:r>
              <a:rPr lang="en-US" dirty="0"/>
              <a:t>CALIFORNIA HOSPITAL ASSOCIATION</a:t>
            </a:r>
          </a:p>
        </p:txBody>
      </p:sp>
      <p:sp>
        <p:nvSpPr>
          <p:cNvPr id="5" name="Slide Number Placeholder 4">
            <a:extLst>
              <a:ext uri="{FF2B5EF4-FFF2-40B4-BE49-F238E27FC236}">
                <a16:creationId xmlns:a16="http://schemas.microsoft.com/office/drawing/2014/main" id="{8B7E0DC0-552E-D546-87BF-3B49E6CDAA06}"/>
              </a:ext>
            </a:extLst>
          </p:cNvPr>
          <p:cNvSpPr>
            <a:spLocks noGrp="1"/>
          </p:cNvSpPr>
          <p:nvPr>
            <p:ph type="sldNum" sz="quarter" idx="12"/>
          </p:nvPr>
        </p:nvSpPr>
        <p:spPr/>
        <p:txBody>
          <a:bodyPr/>
          <a:lstStyle/>
          <a:p>
            <a:fld id="{C5F27E2F-9BA8-EA44-97EA-98E8CF67F8E7}" type="slidenum">
              <a:rPr lang="en-US" smtClean="0"/>
              <a:t>9</a:t>
            </a:fld>
            <a:endParaRPr lang="en-US" dirty="0"/>
          </a:p>
        </p:txBody>
      </p:sp>
    </p:spTree>
    <p:extLst>
      <p:ext uri="{BB962C8B-B14F-4D97-AF65-F5344CB8AC3E}">
        <p14:creationId xmlns:p14="http://schemas.microsoft.com/office/powerpoint/2010/main" val="21351734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2C4993AD-67BB-5D4F-B516-0636D502E683}" vid="{0CD77D9A-519C-8148-A015-B13615046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E4CA1E0-AA48-7E41-A114-5F100669458D}">
  <we:reference id="1f4df590-35fc-4b16-a239-39709f9d8a74" version="1.0.0.1" store="EXCatalog" storeType="EXCatalog"/>
  <we:alternateReferences>
    <we:reference id="WA104381063" version="1.0.0.1"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be9e760-746c-47d0-bcf8-114f80dedc88">
      <UserInfo>
        <DisplayName>Banerjee,  Romani</DisplayName>
        <AccountId>18</AccountId>
        <AccountType/>
      </UserInfo>
      <UserInfo>
        <DisplayName>MacMillan, Kaitlyn</DisplayName>
        <AccountId>15</AccountId>
        <AccountType/>
      </UserInfo>
      <UserInfo>
        <DisplayName>Lane, Drew</DisplayName>
        <AccountId>12</AccountId>
        <AccountType/>
      </UserInfo>
      <UserInfo>
        <DisplayName>Ghazarian, Garo P</DisplayName>
        <AccountId>21</AccountId>
        <AccountType/>
      </UserInfo>
      <UserInfo>
        <DisplayName>Nayak, Sanchita</DisplayName>
        <AccountId>24</AccountId>
        <AccountType/>
      </UserInfo>
    </SharedWithUsers>
    <lcf76f155ced4ddcb4097134ff3c332f xmlns="1b54dded-fb63-4fcc-aa54-921c6f14f339">
      <Terms xmlns="http://schemas.microsoft.com/office/infopath/2007/PartnerControls"/>
    </lcf76f155ced4ddcb4097134ff3c332f>
    <TaxKeywordTaxHTField xmlns="abe9e760-746c-47d0-bcf8-114f80dedc88">
      <Terms xmlns="http://schemas.microsoft.com/office/infopath/2007/PartnerControls"/>
    </TaxKeywordTaxHTField>
    <ProjectType xmlns="1b54dded-fb63-4fcc-aa54-921c6f14f339" xsi:nil="true"/>
    <PolicyTeamLead xmlns="1b54dded-fb63-4fcc-aa54-921c6f14f339" xsi:nil="true"/>
    <rluf xmlns="1b54dded-fb63-4fcc-aa54-921c6f14f339">
      <UserInfo>
        <DisplayName/>
        <AccountId xsi:nil="true"/>
        <AccountType/>
      </UserInfo>
    </rluf>
    <Comments xmlns="1b54dded-fb63-4fcc-aa54-921c6f14f339" xsi:nil="true"/>
    <TaxCatchAll xmlns="abe9e760-746c-47d0-bcf8-114f80dedc88" xsi:nil="true"/>
    <StatusUpdate xmlns="1b54dded-fb63-4fcc-aa54-921c6f14f33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E505BB44257D9489508CB66E91FD783" ma:contentTypeVersion="25" ma:contentTypeDescription="Create a new document." ma:contentTypeScope="" ma:versionID="b96e338fda239db2fa50f0617503b8fa">
  <xsd:schema xmlns:xsd="http://www.w3.org/2001/XMLSchema" xmlns:xs="http://www.w3.org/2001/XMLSchema" xmlns:p="http://schemas.microsoft.com/office/2006/metadata/properties" xmlns:ns2="1b54dded-fb63-4fcc-aa54-921c6f14f339" xmlns:ns3="abe9e760-746c-47d0-bcf8-114f80dedc88" targetNamespace="http://schemas.microsoft.com/office/2006/metadata/properties" ma:root="true" ma:fieldsID="e987b7c0b2cca87123d0ba7788359370" ns2:_="" ns3:_="">
    <xsd:import namespace="1b54dded-fb63-4fcc-aa54-921c6f14f339"/>
    <xsd:import namespace="abe9e760-746c-47d0-bcf8-114f80dedc88"/>
    <xsd:element name="properties">
      <xsd:complexType>
        <xsd:sequence>
          <xsd:element name="documentManagement">
            <xsd:complexType>
              <xsd:all>
                <xsd:element ref="ns2:MediaServiceMetadata" minOccurs="0"/>
                <xsd:element ref="ns2:MediaServiceFastMetadata" minOccurs="0"/>
                <xsd:element ref="ns3:TaxKeywordTaxHTField" minOccurs="0"/>
                <xsd:element ref="ns3:TaxCatchAll"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ProjectType" minOccurs="0"/>
                <xsd:element ref="ns2:StatusUpdate" minOccurs="0"/>
                <xsd:element ref="ns2:Comments" minOccurs="0"/>
                <xsd:element ref="ns2:PolicyTeamLead" minOccurs="0"/>
                <xsd:element ref="ns2:rluf" minOccurs="0"/>
                <xsd:element ref="ns2:MediaLengthInSeconds" minOccurs="0"/>
                <xsd:element ref="ns2:lcf76f155ced4ddcb4097134ff3c332f"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54dded-fb63-4fcc-aa54-921c6f14f3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ProjectType" ma:index="23" nillable="true" ma:displayName="Project Type" ma:format="Dropdown" ma:internalName="ProjectType">
      <xsd:simpleType>
        <xsd:restriction base="dms:Text">
          <xsd:maxLength value="255"/>
        </xsd:restriction>
      </xsd:simpleType>
    </xsd:element>
    <xsd:element name="StatusUpdate" ma:index="24" nillable="true" ma:displayName="Status Update" ma:format="Dropdown" ma:internalName="StatusUpdate">
      <xsd:simpleType>
        <xsd:restriction base="dms:Text">
          <xsd:maxLength value="255"/>
        </xsd:restriction>
      </xsd:simpleType>
    </xsd:element>
    <xsd:element name="Comments" ma:index="25" nillable="true" ma:displayName="Comments" ma:format="Dropdown" ma:internalName="Comments">
      <xsd:simpleType>
        <xsd:restriction base="dms:Note">
          <xsd:maxLength value="255"/>
        </xsd:restriction>
      </xsd:simpleType>
    </xsd:element>
    <xsd:element name="PolicyTeamLead" ma:index="26" nillable="true" ma:displayName="Lead" ma:format="Dropdown" ma:internalName="PolicyTeamLead">
      <xsd:simpleType>
        <xsd:restriction base="dms:Text">
          <xsd:maxLength value="255"/>
        </xsd:restriction>
      </xsd:simpleType>
    </xsd:element>
    <xsd:element name="rluf" ma:index="27" nillable="true" ma:displayName="Person or Group" ma:list="UserInfo" ma:internalName="rluf">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a12d16c8-d7a8-429d-8311-ece1885a548d" ma:termSetId="09814cd3-568e-fe90-9814-8d621ff8fb84" ma:anchorId="fba54fb3-c3e1-fe81-a776-ca4b69148c4d" ma:open="true" ma:isKeyword="false">
      <xsd:complexType>
        <xsd:sequence>
          <xsd:element ref="pc:Terms" minOccurs="0" maxOccurs="1"/>
        </xsd:sequence>
      </xsd:complexType>
    </xsd:element>
    <xsd:element name="MediaServiceSearchProperties" ma:index="31" nillable="true" ma:displayName="MediaServiceSearchProperties" ma:hidden="true" ma:internalName="MediaServiceSearchProperties" ma:readOnly="true">
      <xsd:simpleType>
        <xsd:restriction base="dms:Note"/>
      </xsd:simpleType>
    </xsd:element>
    <xsd:element name="MediaServiceObjectDetectorVersions" ma:index="3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e9e760-746c-47d0-bcf8-114f80dedc88" elementFormDefault="qualified">
    <xsd:import namespace="http://schemas.microsoft.com/office/2006/documentManagement/types"/>
    <xsd:import namespace="http://schemas.microsoft.com/office/infopath/2007/PartnerControls"/>
    <xsd:element name="TaxKeywordTaxHTField" ma:index="11" nillable="true" ma:taxonomy="true" ma:internalName="TaxKeywordTaxHTField" ma:taxonomyFieldName="TaxKeyword" ma:displayName="Enterprise Keywords" ma:fieldId="{23f27201-bee3-471e-b2e7-b64fd8b7ca38}" ma:taxonomyMulti="true" ma:sspId="a12d16c8-d7a8-429d-8311-ece1885a548d" ma:termSetId="00000000-0000-0000-0000-000000000000" ma:anchorId="00000000-0000-0000-0000-000000000000" ma:open="true" ma:isKeyword="true">
      <xsd:complexType>
        <xsd:sequence>
          <xsd:element ref="pc:Terms" minOccurs="0" maxOccurs="1"/>
        </xsd:sequence>
      </xsd:complexType>
    </xsd:element>
    <xsd:element name="TaxCatchAll" ma:index="12" nillable="true" ma:displayName="Taxonomy Catch All Column" ma:hidden="true" ma:list="{c5111b80-b1c3-432f-87f1-d397564e7ac3}" ma:internalName="TaxCatchAll" ma:showField="CatchAllData" ma:web="abe9e760-746c-47d0-bcf8-114f80dedc88">
      <xsd:complexType>
        <xsd:complexContent>
          <xsd:extension base="dms:MultiChoiceLookup">
            <xsd:sequence>
              <xsd:element name="Value" type="dms:Lookup" maxOccurs="unbounded" minOccurs="0" nillable="true"/>
            </xsd:sequence>
          </xsd:extension>
        </xsd:complexContent>
      </xsd:complex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B7B453-AEB5-4D33-9FBE-D162893F7EAD}">
  <ds:schemaRefs>
    <ds:schemaRef ds:uri="http://schemas.microsoft.com/sharepoint/v3/contenttype/forms"/>
  </ds:schemaRefs>
</ds:datastoreItem>
</file>

<file path=customXml/itemProps2.xml><?xml version="1.0" encoding="utf-8"?>
<ds:datastoreItem xmlns:ds="http://schemas.openxmlformats.org/officeDocument/2006/customXml" ds:itemID="{AFF6085A-68FA-44FC-B9DD-9444F242FBA4}">
  <ds:schemaRefs>
    <ds:schemaRef ds:uri="http://schemas.openxmlformats.org/package/2006/metadata/core-properties"/>
    <ds:schemaRef ds:uri="1b54dded-fb63-4fcc-aa54-921c6f14f339"/>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terms/"/>
    <ds:schemaRef ds:uri="abe9e760-746c-47d0-bcf8-114f80dedc88"/>
    <ds:schemaRef ds:uri="http://www.w3.org/XML/1998/namespace"/>
  </ds:schemaRefs>
</ds:datastoreItem>
</file>

<file path=customXml/itemProps3.xml><?xml version="1.0" encoding="utf-8"?>
<ds:datastoreItem xmlns:ds="http://schemas.openxmlformats.org/officeDocument/2006/customXml" ds:itemID="{E0638559-F350-4A96-9C67-A466676B5C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54dded-fb63-4fcc-aa54-921c6f14f339"/>
    <ds:schemaRef ds:uri="abe9e760-746c-47d0-bcf8-114f80dedc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deff24bb-2089-4400-8c8e-f71e680378b2}" enabled="0" method="" siteId="{deff24bb-2089-4400-8c8e-f71e680378b2}" removed="1"/>
</clbl:labelList>
</file>

<file path=docProps/app.xml><?xml version="1.0" encoding="utf-8"?>
<Properties xmlns="http://schemas.openxmlformats.org/officeDocument/2006/extended-properties" xmlns:vt="http://schemas.openxmlformats.org/officeDocument/2006/docPropsVTypes">
  <Template>CHA2023-PPT-Template (1)</Template>
  <TotalTime>4565</TotalTime>
  <Words>5003</Words>
  <Application>Microsoft Office PowerPoint</Application>
  <PresentationFormat>Widescreen</PresentationFormat>
  <Paragraphs>606</Paragraphs>
  <Slides>43</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3" baseType="lpstr">
      <vt:lpstr>Arial</vt:lpstr>
      <vt:lpstr>Calibri</vt:lpstr>
      <vt:lpstr>Corbel</vt:lpstr>
      <vt:lpstr>Courier New</vt:lpstr>
      <vt:lpstr>Seaford</vt:lpstr>
      <vt:lpstr>Segoe UI</vt:lpstr>
      <vt:lpstr>Symbol</vt:lpstr>
      <vt:lpstr>Wingdings</vt:lpstr>
      <vt:lpstr>Office Theme</vt:lpstr>
      <vt:lpstr>think-cell Slide</vt:lpstr>
      <vt:lpstr>Office of Health Care Affordability Background</vt:lpstr>
      <vt:lpstr>OHCA’s Main Objectives and Responsibilities</vt:lpstr>
      <vt:lpstr>Division of Roles and Responsibilities</vt:lpstr>
      <vt:lpstr>Board of Directors</vt:lpstr>
      <vt:lpstr>“Health Care Entities” Are Subject to Spending Targets</vt:lpstr>
      <vt:lpstr>Exempt Health Care Providers and Suppliers</vt:lpstr>
      <vt:lpstr>Timeline</vt:lpstr>
      <vt:lpstr>Timeline (Continued)</vt:lpstr>
      <vt:lpstr>California Health Care and Hospital Landscape</vt:lpstr>
      <vt:lpstr>California’s Aging Population Is Growing Faster</vt:lpstr>
      <vt:lpstr>California’s Aging Population Is Driving Increases in  Net Medicare Revenue at a Greater Rate than the Nation</vt:lpstr>
      <vt:lpstr>CA Uninsured Adults Population is  Declining at Nearly Double the National Rate</vt:lpstr>
      <vt:lpstr>California Labor Expense Growth Is Faster than the Nation</vt:lpstr>
      <vt:lpstr>Gross State Product Is Growing at a Faster Rate in CA</vt:lpstr>
      <vt:lpstr>Medical Inflation Is Growing Faster than Overall Inflation</vt:lpstr>
      <vt:lpstr>The Ratio of Primary Care Physicians to Population Is  Growing</vt:lpstr>
      <vt:lpstr>Weekly Wages Are Growing</vt:lpstr>
      <vt:lpstr>Preventable Hospital Stays Are Declining </vt:lpstr>
      <vt:lpstr>Total Hospital Beds per 1,000 People Are Relatively Flat</vt:lpstr>
      <vt:lpstr>California Has a Higher Unionization Rate Than the US</vt:lpstr>
      <vt:lpstr>When Adjusted, California’s Total Health Spending Is Low</vt:lpstr>
      <vt:lpstr>California’s Adjusted Hospital Spending Is Also Low</vt:lpstr>
      <vt:lpstr>California Pays More for Goods and Services</vt:lpstr>
      <vt:lpstr>CA Hospitals’ Operating Margins Have Deteriorated Faster Than the Nation</vt:lpstr>
      <vt:lpstr>Patient Care Costs Have Historically Driven Higher  Operating Expenses</vt:lpstr>
      <vt:lpstr>California Hospitals Pay More for Supplies</vt:lpstr>
      <vt:lpstr>California Net Medi-Cal Revenue Share  Is Higher than the National Average</vt:lpstr>
      <vt:lpstr>Medi-Cal Losses Are Growing Faster  Than Enrollment</vt:lpstr>
      <vt:lpstr>Lowering the Uninsured Rate Does Not  Necessarily Reduce Uncompensated Care</vt:lpstr>
      <vt:lpstr>California Hospitals Are More  Leveraged than the National Average</vt:lpstr>
      <vt:lpstr>Debt to Capitalization Ratio for California Hospitals Is  Higher than the Nation and Growing Faster</vt:lpstr>
      <vt:lpstr>OHCA’s Proposed Target</vt:lpstr>
      <vt:lpstr>Spending Targets Background</vt:lpstr>
      <vt:lpstr>OHCA Staff Recommendation</vt:lpstr>
      <vt:lpstr>Other States Have a Similar Framework for Establishing Health Care Cost Growth Targets</vt:lpstr>
      <vt:lpstr>OHCA Proposal Would Make California an Outlier</vt:lpstr>
      <vt:lpstr>Enforcement Against Spending Targets</vt:lpstr>
      <vt:lpstr>Other States’ Targets Are Not Attainable</vt:lpstr>
      <vt:lpstr>A 3% Cost Target Beginning in 2025 Is Too Low and Does  Not Give an Ample Glide Path for California Hospitals</vt:lpstr>
      <vt:lpstr>California Hospitals May Have Less Opportunity to  Reduce Staffing Without Adverse Impacts</vt:lpstr>
      <vt:lpstr>Seismic Investment Would Delay Necessary  Investments in Access and Patient Care</vt:lpstr>
      <vt:lpstr>Potential Impact of a 3% Target on Revenue</vt:lpstr>
      <vt:lpstr>Foregone Revenues Will Lead to Expense Reductions</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Hospital Association</dc:title>
  <dc:creator>MacMillan, Kaitlyn</dc:creator>
  <cp:lastModifiedBy>Justin Ziombra</cp:lastModifiedBy>
  <cp:revision>7</cp:revision>
  <dcterms:created xsi:type="dcterms:W3CDTF">2024-01-11T21:47:59Z</dcterms:created>
  <dcterms:modified xsi:type="dcterms:W3CDTF">2024-03-06T21:44:49Z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0x0101001E505BB44257D9489508CB66E91FD783</vt:lpwstr>
  </property>
  <property fmtid="{D5CDD505-2E9C-101B-9397-08002B2CF9AE}" pid="3" name="TaxKeyword">
    <vt:lpwstr/>
  </property>
  <property fmtid="{D5CDD505-2E9C-101B-9397-08002B2CF9AE}" pid="4" name="xd_ProgID">
    <vt:lpwstr/>
  </property>
  <property fmtid="{D5CDD505-2E9C-101B-9397-08002B2CF9AE}" pid="5" name="MediaServiceImageTags">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y fmtid="{D5CDD505-2E9C-101B-9397-08002B2CF9AE}" pid="11" name="Status">
    <vt:lpwstr>Draft</vt:lpwstr>
  </property>
</Properties>
</file>